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modernComment_100_0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0104100" cy="20104100"/>
  <p:notesSz cx="20104100" cy="2010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D5612E-7DA4-60C7-40B3-EF2D1E26FA30}" name="Parsley, Maddie" initials="" userId="S::hparsley@tulane.edu::5b5428fa-3f44-4f92-a1e0-ddaa49eb402d" providerId="AD"/>
  <p188:author id="{99F9E792-5789-B818-1FCC-DC35D23A1160}" name="Hattie Parsley" initials="HP" userId="oQI37rpyzZFnYaFf9M/MDEfJnBWYtsTfyGLvPX2mxps=" providerId="None"/>
  <p188:author id="{FCFE2493-EECD-E79B-E2C7-F4BF59F28529}" name="Learning and Brain Development Lab" initials="" userId="S::lbdlab@wave.tulane.edu::fb6a1cd9-0696-4434-af98-85655cdde9af" providerId="AD"/>
  <p188:author id="{9A43CFB7-863D-6C6E-7486-7607C42E8484}" name="Markant, Julie C" initials="JM" userId="S::jmarkant@tulane.edu::6c6ec725-2cca-4c1a-ba7c-0a35df4185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992"/>
    <a:srgbClr val="B9DAAB"/>
    <a:srgbClr val="749985"/>
    <a:srgbClr val="457356"/>
    <a:srgbClr val="B8DDB9"/>
    <a:srgbClr val="A9D1C8"/>
    <a:srgbClr val="8DD382"/>
    <a:srgbClr val="9BCF9F"/>
    <a:srgbClr val="88ECCA"/>
    <a:srgbClr val="40EC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6"/>
    <p:restoredTop sz="94687"/>
  </p:normalViewPr>
  <p:slideViewPr>
    <p:cSldViewPr snapToGrid="0">
      <p:cViewPr>
        <p:scale>
          <a:sx n="94" d="100"/>
          <a:sy n="94" d="100"/>
        </p:scale>
        <p:origin x="592" y="-3200"/>
      </p:cViewPr>
      <p:guideLst>
        <p:guide orient="horz" pos="290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737276044297672"/>
          <c:y val="6.917217122692973E-2"/>
          <c:w val="0.62678186314605511"/>
          <c:h val="0.7386347715323716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4 Months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rgbClr val="B9DAAB"/>
              </a:solidFill>
              <a:ln w="12700">
                <a:solidFill>
                  <a:srgbClr val="000000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3810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38100" cap="rnd" cmpd="sng">
                <a:solidFill>
                  <a:srgbClr val="9CB992"/>
                </a:solidFill>
                <a:prstDash val="solid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0.36690626087246658"/>
                  <c:y val="-0.18570575641777826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ln w="0">
                        <a:noFill/>
                      </a:ln>
                      <a:solidFill>
                        <a:schemeClr val="tx1">
                          <a:alpha val="85000"/>
                        </a:schemeClr>
                      </a:solidFill>
                      <a:latin typeface="Aptos SemiBold" panose="020B00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Sheet1!$A$2:$A$42</c:f>
              <c:numCache>
                <c:formatCode>General</c:formatCode>
                <c:ptCount val="41"/>
                <c:pt idx="0">
                  <c:v>191.933333</c:v>
                </c:pt>
                <c:pt idx="1">
                  <c:v>2.1093117399999999</c:v>
                </c:pt>
                <c:pt idx="2">
                  <c:v>-51.568182</c:v>
                </c:pt>
                <c:pt idx="3">
                  <c:v>167.96363600000001</c:v>
                </c:pt>
                <c:pt idx="4">
                  <c:v>-3.6964286</c:v>
                </c:pt>
                <c:pt idx="5">
                  <c:v>-364.5</c:v>
                </c:pt>
                <c:pt idx="6">
                  <c:v>-101.70769</c:v>
                </c:pt>
                <c:pt idx="7">
                  <c:v>-34.333333000000003</c:v>
                </c:pt>
                <c:pt idx="8">
                  <c:v>-53.5</c:v>
                </c:pt>
                <c:pt idx="10">
                  <c:v>98.781818200000004</c:v>
                </c:pt>
                <c:pt idx="11">
                  <c:v>186.694444</c:v>
                </c:pt>
                <c:pt idx="12">
                  <c:v>-153.79365000000001</c:v>
                </c:pt>
                <c:pt idx="13">
                  <c:v>286.26666699999998</c:v>
                </c:pt>
                <c:pt idx="14">
                  <c:v>6.0095238100000001</c:v>
                </c:pt>
                <c:pt idx="15">
                  <c:v>-149.15152</c:v>
                </c:pt>
                <c:pt idx="16">
                  <c:v>82.573529399999998</c:v>
                </c:pt>
                <c:pt idx="17">
                  <c:v>-62.515152</c:v>
                </c:pt>
                <c:pt idx="18">
                  <c:v>208</c:v>
                </c:pt>
                <c:pt idx="19">
                  <c:v>-10.619047999999999</c:v>
                </c:pt>
                <c:pt idx="20">
                  <c:v>37</c:v>
                </c:pt>
                <c:pt idx="22">
                  <c:v>279.67500000000001</c:v>
                </c:pt>
                <c:pt idx="23">
                  <c:v>-28.309090999999999</c:v>
                </c:pt>
                <c:pt idx="24">
                  <c:v>-6.4958333000000001</c:v>
                </c:pt>
                <c:pt idx="25">
                  <c:v>54.416289599999999</c:v>
                </c:pt>
                <c:pt idx="26">
                  <c:v>123</c:v>
                </c:pt>
                <c:pt idx="27">
                  <c:v>-27.444444000000001</c:v>
                </c:pt>
                <c:pt idx="29">
                  <c:v>-124.07917</c:v>
                </c:pt>
                <c:pt idx="31">
                  <c:v>-234.02857</c:v>
                </c:pt>
                <c:pt idx="32">
                  <c:v>69</c:v>
                </c:pt>
                <c:pt idx="33">
                  <c:v>23.7272727</c:v>
                </c:pt>
                <c:pt idx="34">
                  <c:v>-10.629167000000001</c:v>
                </c:pt>
                <c:pt idx="35">
                  <c:v>28.8</c:v>
                </c:pt>
                <c:pt idx="36">
                  <c:v>78.011904799999996</c:v>
                </c:pt>
                <c:pt idx="37">
                  <c:v>-113.74242</c:v>
                </c:pt>
                <c:pt idx="38">
                  <c:v>222.26666700000001</c:v>
                </c:pt>
                <c:pt idx="39">
                  <c:v>-46.333333000000003</c:v>
                </c:pt>
                <c:pt idx="40">
                  <c:v>15.8333333</c:v>
                </c:pt>
              </c:numCache>
            </c:numRef>
          </c:xVal>
          <c:yVal>
            <c:numRef>
              <c:f>Sheet1!$C$2:$C$42</c:f>
              <c:numCache>
                <c:formatCode>General</c:formatCode>
                <c:ptCount val="41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5</c:v>
                </c:pt>
                <c:pt idx="7">
                  <c:v>3</c:v>
                </c:pt>
                <c:pt idx="8">
                  <c:v>5</c:v>
                </c:pt>
                <c:pt idx="9">
                  <c:v>12</c:v>
                </c:pt>
                <c:pt idx="10">
                  <c:v>5</c:v>
                </c:pt>
                <c:pt idx="11">
                  <c:v>5</c:v>
                </c:pt>
                <c:pt idx="12">
                  <c:v>6</c:v>
                </c:pt>
                <c:pt idx="13">
                  <c:v>0</c:v>
                </c:pt>
                <c:pt idx="14">
                  <c:v>7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0</c:v>
                </c:pt>
                <c:pt idx="19">
                  <c:v>1</c:v>
                </c:pt>
                <c:pt idx="20">
                  <c:v>3</c:v>
                </c:pt>
                <c:pt idx="21">
                  <c:v>4</c:v>
                </c:pt>
                <c:pt idx="22">
                  <c:v>0</c:v>
                </c:pt>
                <c:pt idx="23">
                  <c:v>8</c:v>
                </c:pt>
                <c:pt idx="24">
                  <c:v>1</c:v>
                </c:pt>
                <c:pt idx="25">
                  <c:v>15</c:v>
                </c:pt>
                <c:pt idx="26">
                  <c:v>3</c:v>
                </c:pt>
                <c:pt idx="27">
                  <c:v>1</c:v>
                </c:pt>
                <c:pt idx="28">
                  <c:v>4</c:v>
                </c:pt>
                <c:pt idx="29">
                  <c:v>3</c:v>
                </c:pt>
                <c:pt idx="30">
                  <c:v>4</c:v>
                </c:pt>
                <c:pt idx="31">
                  <c:v>6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0</c:v>
                </c:pt>
                <c:pt idx="36">
                  <c:v>10</c:v>
                </c:pt>
                <c:pt idx="37">
                  <c:v>0</c:v>
                </c:pt>
                <c:pt idx="38">
                  <c:v>2</c:v>
                </c:pt>
                <c:pt idx="39">
                  <c:v>4</c:v>
                </c:pt>
                <c:pt idx="4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C7C-7F41-9589-41FF62D0AAE8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6 Months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28575" cap="rnd">
                <a:solidFill>
                  <a:srgbClr val="00B0F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38100" cap="rnd">
                <a:solidFill>
                  <a:srgbClr val="002060"/>
                </a:solidFill>
                <a:prstDash val="solid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8.7587315683535658E-2"/>
                  <c:y val="-3.223060024813310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ln w="0">
                        <a:noFill/>
                      </a:ln>
                      <a:solidFill>
                        <a:schemeClr val="tx1"/>
                      </a:solidFill>
                      <a:latin typeface="Aptos SemiBold" panose="020B00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Sheet1!$B$2:$B$42</c:f>
              <c:numCache>
                <c:formatCode>General</c:formatCode>
                <c:ptCount val="41"/>
                <c:pt idx="0">
                  <c:v>112.211698</c:v>
                </c:pt>
                <c:pt idx="1">
                  <c:v>9.1174183000000006</c:v>
                </c:pt>
                <c:pt idx="2">
                  <c:v>68.287631599999997</c:v>
                </c:pt>
                <c:pt idx="3">
                  <c:v>-189.32314</c:v>
                </c:pt>
                <c:pt idx="4">
                  <c:v>-5.5095999999999998</c:v>
                </c:pt>
                <c:pt idx="5">
                  <c:v>-292.834</c:v>
                </c:pt>
                <c:pt idx="6">
                  <c:v>-61.749749999999999</c:v>
                </c:pt>
                <c:pt idx="7">
                  <c:v>-151.58459999999999</c:v>
                </c:pt>
                <c:pt idx="8">
                  <c:v>84.589363599999999</c:v>
                </c:pt>
                <c:pt idx="9">
                  <c:v>56.704121200000003</c:v>
                </c:pt>
                <c:pt idx="11">
                  <c:v>-85.984859</c:v>
                </c:pt>
                <c:pt idx="12">
                  <c:v>145.75665000000001</c:v>
                </c:pt>
                <c:pt idx="13">
                  <c:v>46.963666699999997</c:v>
                </c:pt>
                <c:pt idx="14">
                  <c:v>-91.535121000000004</c:v>
                </c:pt>
                <c:pt idx="15">
                  <c:v>-340.52157999999997</c:v>
                </c:pt>
                <c:pt idx="16">
                  <c:v>-106.29183</c:v>
                </c:pt>
                <c:pt idx="19">
                  <c:v>-104.25879</c:v>
                </c:pt>
                <c:pt idx="20">
                  <c:v>111.277157</c:v>
                </c:pt>
                <c:pt idx="21">
                  <c:v>157.39256700000001</c:v>
                </c:pt>
                <c:pt idx="22">
                  <c:v>-61.576692000000001</c:v>
                </c:pt>
                <c:pt idx="23">
                  <c:v>26.939499999999999</c:v>
                </c:pt>
                <c:pt idx="24">
                  <c:v>-28.167999999999999</c:v>
                </c:pt>
                <c:pt idx="25">
                  <c:v>200.18263300000001</c:v>
                </c:pt>
                <c:pt idx="26">
                  <c:v>65.753623700000006</c:v>
                </c:pt>
                <c:pt idx="27">
                  <c:v>-8.4836711000000005</c:v>
                </c:pt>
                <c:pt idx="28">
                  <c:v>-44.779485999999999</c:v>
                </c:pt>
                <c:pt idx="29">
                  <c:v>11.1589744</c:v>
                </c:pt>
                <c:pt idx="30">
                  <c:v>67.490499999999997</c:v>
                </c:pt>
                <c:pt idx="31">
                  <c:v>-123.964</c:v>
                </c:pt>
                <c:pt idx="32">
                  <c:v>258.77045500000003</c:v>
                </c:pt>
                <c:pt idx="33">
                  <c:v>219.52315400000001</c:v>
                </c:pt>
              </c:numCache>
            </c:numRef>
          </c:xVal>
          <c:yVal>
            <c:numRef>
              <c:f>Sheet1!$D$2:$D$42</c:f>
              <c:numCache>
                <c:formatCode>General</c:formatCode>
                <c:ptCount val="41"/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14</c:v>
                </c:pt>
                <c:pt idx="11">
                  <c:v>4</c:v>
                </c:pt>
                <c:pt idx="12">
                  <c:v>6</c:v>
                </c:pt>
                <c:pt idx="13">
                  <c:v>6</c:v>
                </c:pt>
                <c:pt idx="14">
                  <c:v>13</c:v>
                </c:pt>
                <c:pt idx="15">
                  <c:v>0</c:v>
                </c:pt>
                <c:pt idx="16">
                  <c:v>1</c:v>
                </c:pt>
                <c:pt idx="19">
                  <c:v>4</c:v>
                </c:pt>
                <c:pt idx="20">
                  <c:v>8</c:v>
                </c:pt>
                <c:pt idx="21">
                  <c:v>4</c:v>
                </c:pt>
                <c:pt idx="22">
                  <c:v>0</c:v>
                </c:pt>
                <c:pt idx="23">
                  <c:v>5</c:v>
                </c:pt>
                <c:pt idx="24">
                  <c:v>1</c:v>
                </c:pt>
                <c:pt idx="25">
                  <c:v>11</c:v>
                </c:pt>
                <c:pt idx="26">
                  <c:v>3</c:v>
                </c:pt>
                <c:pt idx="27">
                  <c:v>4</c:v>
                </c:pt>
                <c:pt idx="28">
                  <c:v>5</c:v>
                </c:pt>
                <c:pt idx="29">
                  <c:v>11</c:v>
                </c:pt>
                <c:pt idx="30">
                  <c:v>2</c:v>
                </c:pt>
                <c:pt idx="31">
                  <c:v>6</c:v>
                </c:pt>
                <c:pt idx="33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C7C-7F41-9589-41FF62D0A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44808711"/>
        <c:axId val="1594242055"/>
      </c:scatterChart>
      <c:valAx>
        <c:axId val="16448087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ptos SemiBold" panose="020B0004020202020204" pitchFamily="34" charset="0"/>
                    <a:ea typeface="+mn-ea"/>
                    <a:cs typeface="+mn-cs"/>
                  </a:defRPr>
                </a:pPr>
                <a:r>
                  <a:rPr lang="en-US" sz="2000" b="1" i="0">
                    <a:solidFill>
                      <a:schemeClr val="tx1"/>
                    </a:solidFill>
                    <a:latin typeface="Aptos SemiBold" panose="020B0004020202020204" pitchFamily="34" charset="0"/>
                  </a:rPr>
                  <a:t>Infant Attention</a:t>
                </a:r>
                <a:r>
                  <a:rPr lang="en-US" sz="2000" b="1" i="0" baseline="0">
                    <a:solidFill>
                      <a:schemeClr val="tx1"/>
                    </a:solidFill>
                    <a:latin typeface="Aptos SemiBold" panose="020B0004020202020204" pitchFamily="34" charset="0"/>
                  </a:rPr>
                  <a:t> </a:t>
                </a:r>
                <a:r>
                  <a:rPr lang="en-US" sz="2000" b="1" i="0">
                    <a:solidFill>
                      <a:schemeClr val="tx1"/>
                    </a:solidFill>
                    <a:latin typeface="Aptos SemiBold" panose="020B0004020202020204" pitchFamily="34" charset="0"/>
                  </a:rPr>
                  <a:t>Control</a:t>
                </a:r>
              </a:p>
            </c:rich>
          </c:tx>
          <c:layout>
            <c:manualLayout>
              <c:xMode val="edge"/>
              <c:yMode val="edge"/>
              <c:x val="0.27003507308540681"/>
              <c:y val="0.906141965631813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Aptos SemiBold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94242055"/>
        <c:crosses val="autoZero"/>
        <c:crossBetween val="midCat"/>
        <c:majorUnit val="100"/>
      </c:valAx>
      <c:valAx>
        <c:axId val="159424205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ptos SemiBold" panose="020B0004020202020204" pitchFamily="34" charset="0"/>
                    <a:ea typeface="+mn-ea"/>
                    <a:cs typeface="+mn-cs"/>
                  </a:defRPr>
                </a:pPr>
                <a:r>
                  <a:rPr lang="en-US" sz="1800" b="1" i="0" u="none" strike="noStrike" kern="1200" baseline="0">
                    <a:solidFill>
                      <a:schemeClr val="tx1"/>
                    </a:solidFill>
                    <a:latin typeface="Aptos SemiBold" panose="020B0004020202020204" pitchFamily="34" charset="0"/>
                  </a:rPr>
                  <a:t>  Maternal Interpersonal Exposure to Lifespan Trauma</a:t>
                </a:r>
                <a:endParaRPr lang="en-US" sz="1800" b="1" i="0">
                  <a:solidFill>
                    <a:schemeClr val="tx1"/>
                  </a:solidFill>
                  <a:latin typeface="Aptos SemiBold" panose="020B00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7.5982696558786803E-4"/>
              <c:y val="0.109812016965761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ptos SemiBold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644808711"/>
        <c:crossesAt val="-400"/>
        <c:crossBetween val="midCat"/>
      </c:valAx>
      <c:spPr>
        <a:noFill/>
        <a:ln w="25400"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ln>
                  <a:noFill/>
                </a:ln>
                <a:solidFill>
                  <a:schemeClr val="tx1">
                    <a:alpha val="77000"/>
                  </a:schemeClr>
                </a:solidFill>
                <a:latin typeface="Aptos SemiBold" panose="020B0004020202020204" pitchFamily="34" charset="0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12859810763499174"/>
          <c:y val="0.10974069303150434"/>
          <c:w val="0.18739732373281934"/>
          <c:h val="0.14642328909854524"/>
        </c:manualLayout>
      </c:layout>
      <c:overlay val="0"/>
      <c:spPr>
        <a:noFill/>
        <a:ln w="127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ln>
                <a:noFill/>
              </a:ln>
              <a:solidFill>
                <a:schemeClr val="tx1">
                  <a:alpha val="77000"/>
                </a:schemeClr>
              </a:solidFill>
              <a:latin typeface="Aptos SemiBold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198136787604853"/>
          <c:y val="2.748149255654174E-2"/>
          <c:w val="0.6039924759035955"/>
          <c:h val="0.7599121238074881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4 Months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rgbClr val="B9DAAB"/>
              </a:solidFill>
              <a:ln w="12700">
                <a:solidFill>
                  <a:srgbClr val="000000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38100" cap="rnd">
                <a:solidFill>
                  <a:srgbClr val="9CB992"/>
                </a:solidFill>
                <a:prstDash val="solid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0.36908756521155073"/>
                  <c:y val="-0.11815976563507256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ln w="0">
                        <a:noFill/>
                      </a:ln>
                      <a:solidFill>
                        <a:schemeClr val="tx1"/>
                      </a:solidFill>
                      <a:latin typeface="Aptos SemiBold" panose="020B00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Sheet1!$A$2:$A$42</c:f>
              <c:numCache>
                <c:formatCode>General</c:formatCode>
                <c:ptCount val="41"/>
                <c:pt idx="0">
                  <c:v>191.93333333333339</c:v>
                </c:pt>
                <c:pt idx="1">
                  <c:v>2.109</c:v>
                </c:pt>
                <c:pt idx="2">
                  <c:v>-51.56818181818187</c:v>
                </c:pt>
                <c:pt idx="3">
                  <c:v>167.9636363636364</c:v>
                </c:pt>
                <c:pt idx="4">
                  <c:v>-3.6964285714285552</c:v>
                </c:pt>
                <c:pt idx="5">
                  <c:v>-364.5</c:v>
                </c:pt>
                <c:pt idx="6">
                  <c:v>-101.70769230769224</c:v>
                </c:pt>
                <c:pt idx="7">
                  <c:v>-34.333333333333371</c:v>
                </c:pt>
                <c:pt idx="8">
                  <c:v>-53.5</c:v>
                </c:pt>
                <c:pt idx="10">
                  <c:v>98.78181818181821</c:v>
                </c:pt>
                <c:pt idx="11">
                  <c:v>186.69444444444446</c:v>
                </c:pt>
                <c:pt idx="12">
                  <c:v>-153.79365079365073</c:v>
                </c:pt>
                <c:pt idx="13">
                  <c:v>286.26666666666665</c:v>
                </c:pt>
                <c:pt idx="14">
                  <c:v>6.0095238095237846</c:v>
                </c:pt>
                <c:pt idx="15">
                  <c:v>-149.15151515151518</c:v>
                </c:pt>
                <c:pt idx="16">
                  <c:v>82.573529411764696</c:v>
                </c:pt>
                <c:pt idx="17">
                  <c:v>-62.515151515151558</c:v>
                </c:pt>
                <c:pt idx="18">
                  <c:v>208</c:v>
                </c:pt>
                <c:pt idx="19">
                  <c:v>-10.619047619047706</c:v>
                </c:pt>
                <c:pt idx="20">
                  <c:v>37</c:v>
                </c:pt>
                <c:pt idx="22">
                  <c:v>279.67499999999995</c:v>
                </c:pt>
                <c:pt idx="23">
                  <c:v>-28.309090909090855</c:v>
                </c:pt>
                <c:pt idx="24">
                  <c:v>-6.4958333333332803</c:v>
                </c:pt>
                <c:pt idx="25">
                  <c:v>54.416289592760108</c:v>
                </c:pt>
                <c:pt idx="26">
                  <c:v>123</c:v>
                </c:pt>
                <c:pt idx="27">
                  <c:v>-27.444444444444457</c:v>
                </c:pt>
                <c:pt idx="29">
                  <c:v>-124.07916666666671</c:v>
                </c:pt>
                <c:pt idx="31">
                  <c:v>-234.02857142857147</c:v>
                </c:pt>
                <c:pt idx="32">
                  <c:v>69</c:v>
                </c:pt>
                <c:pt idx="33">
                  <c:v>23.727272727272691</c:v>
                </c:pt>
                <c:pt idx="34">
                  <c:v>78.011904761904759</c:v>
                </c:pt>
                <c:pt idx="35">
                  <c:v>-10.62916666666672</c:v>
                </c:pt>
                <c:pt idx="36">
                  <c:v>28.799999999999955</c:v>
                </c:pt>
                <c:pt idx="37">
                  <c:v>-113.74242424242425</c:v>
                </c:pt>
                <c:pt idx="38">
                  <c:v>222.26666666666665</c:v>
                </c:pt>
                <c:pt idx="39">
                  <c:v>-46.333333333333371</c:v>
                </c:pt>
                <c:pt idx="40">
                  <c:v>15.833333333333371</c:v>
                </c:pt>
              </c:numCache>
            </c:numRef>
          </c:xVal>
          <c:yVal>
            <c:numRef>
              <c:f>Sheet1!$C$2:$C$42</c:f>
              <c:numCache>
                <c:formatCode>General</c:formatCode>
                <c:ptCount val="41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0</c:v>
                </c:pt>
                <c:pt idx="17">
                  <c:v>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8</c:v>
                </c:pt>
                <c:pt idx="24">
                  <c:v>1</c:v>
                </c:pt>
                <c:pt idx="25">
                  <c:v>7</c:v>
                </c:pt>
                <c:pt idx="26">
                  <c:v>0</c:v>
                </c:pt>
                <c:pt idx="27">
                  <c:v>1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2</c:v>
                </c:pt>
                <c:pt idx="40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8D6-3E48-AD17-D11650BF8F96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6 Months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rgbClr val="002060"/>
              </a:solidFill>
              <a:ln w="12700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28575" cap="rnd">
                <a:solidFill>
                  <a:srgbClr val="00B0F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38100" cap="rnd">
                <a:solidFill>
                  <a:srgbClr val="002060"/>
                </a:solidFill>
                <a:prstDash val="solid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5.8672155493408061E-2"/>
                  <c:y val="-6.071239140759295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800" b="1" i="0" u="none" strike="noStrike" kern="1200" baseline="0">
                      <a:ln w="0">
                        <a:noFill/>
                      </a:ln>
                      <a:solidFill>
                        <a:srgbClr val="000000"/>
                      </a:solidFill>
                      <a:latin typeface="Aptos SemiBold" panose="020B00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Sheet1!$B$2:$B$35</c:f>
              <c:numCache>
                <c:formatCode>General</c:formatCode>
                <c:ptCount val="34"/>
                <c:pt idx="0">
                  <c:v>112.21169841270017</c:v>
                </c:pt>
                <c:pt idx="1">
                  <c:v>9.1170000000000009</c:v>
                </c:pt>
                <c:pt idx="2">
                  <c:v>68.287631578948378</c:v>
                </c:pt>
                <c:pt idx="3">
                  <c:v>-189.32314285714267</c:v>
                </c:pt>
                <c:pt idx="4">
                  <c:v>-5.5096000000228287</c:v>
                </c:pt>
                <c:pt idx="5">
                  <c:v>-292.834000000022</c:v>
                </c:pt>
                <c:pt idx="6">
                  <c:v>-61.749749999997221</c:v>
                </c:pt>
                <c:pt idx="7">
                  <c:v>-151.58459999999815</c:v>
                </c:pt>
                <c:pt idx="8">
                  <c:v>84.589363636357803</c:v>
                </c:pt>
                <c:pt idx="9">
                  <c:v>56.704000000000001</c:v>
                </c:pt>
                <c:pt idx="11">
                  <c:v>-85.984859477131863</c:v>
                </c:pt>
                <c:pt idx="12">
                  <c:v>145.75665000001027</c:v>
                </c:pt>
                <c:pt idx="13">
                  <c:v>46.963666666637664</c:v>
                </c:pt>
                <c:pt idx="14">
                  <c:v>-91.53512121209809</c:v>
                </c:pt>
                <c:pt idx="15">
                  <c:v>-340.5215777777621</c:v>
                </c:pt>
                <c:pt idx="16">
                  <c:v>-106.2918321678323</c:v>
                </c:pt>
                <c:pt idx="19">
                  <c:v>-104.25878571428939</c:v>
                </c:pt>
                <c:pt idx="20">
                  <c:v>111.27715714284523</c:v>
                </c:pt>
                <c:pt idx="21">
                  <c:v>157.3925666666716</c:v>
                </c:pt>
                <c:pt idx="22">
                  <c:v>-61.576692307687665</c:v>
                </c:pt>
                <c:pt idx="23">
                  <c:v>26.939499999990915</c:v>
                </c:pt>
                <c:pt idx="24">
                  <c:v>-28.167999999966298</c:v>
                </c:pt>
                <c:pt idx="25">
                  <c:v>200.18263333332339</c:v>
                </c:pt>
                <c:pt idx="26">
                  <c:v>65.753623684219406</c:v>
                </c:pt>
                <c:pt idx="27">
                  <c:v>-8.4836710526440129</c:v>
                </c:pt>
                <c:pt idx="28">
                  <c:v>-44.779485507242327</c:v>
                </c:pt>
                <c:pt idx="29">
                  <c:v>11.158974358974262</c:v>
                </c:pt>
                <c:pt idx="30">
                  <c:v>67.490499999995109</c:v>
                </c:pt>
                <c:pt idx="31">
                  <c:v>-123.96400000000563</c:v>
                </c:pt>
                <c:pt idx="32">
                  <c:v>258.77045454545913</c:v>
                </c:pt>
                <c:pt idx="33">
                  <c:v>219.52315384614661</c:v>
                </c:pt>
              </c:numCache>
            </c:numRef>
          </c:xVal>
          <c:yVal>
            <c:numRef>
              <c:f>Sheet1!$D$2:$D$35</c:f>
              <c:numCache>
                <c:formatCode>General</c:formatCode>
                <c:ptCount val="34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8</c:v>
                </c:pt>
                <c:pt idx="24">
                  <c:v>1</c:v>
                </c:pt>
                <c:pt idx="25">
                  <c:v>7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8D6-3E48-AD17-D11650BF8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44808711"/>
        <c:axId val="1594242055"/>
      </c:scatterChart>
      <c:valAx>
        <c:axId val="16448087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000" b="1" i="0" u="none" strike="noStrike" kern="1200" baseline="0">
                    <a:solidFill>
                      <a:srgbClr val="000000"/>
                    </a:solidFill>
                    <a:latin typeface="Aptos SemiBold" panose="020B0004020202020204" pitchFamily="34" charset="0"/>
                    <a:ea typeface="+mn-ea"/>
                    <a:cs typeface="+mn-cs"/>
                  </a:defRPr>
                </a:pPr>
                <a:r>
                  <a:rPr lang="en-US" sz="2000" b="1" i="0">
                    <a:solidFill>
                      <a:schemeClr val="tx1"/>
                    </a:solidFill>
                    <a:latin typeface="Aptos SemiBold" panose="020B0004020202020204" pitchFamily="34" charset="0"/>
                  </a:rPr>
                  <a:t>Infant Attention</a:t>
                </a:r>
                <a:r>
                  <a:rPr lang="en-US" sz="2000" b="1" i="0" baseline="0">
                    <a:solidFill>
                      <a:schemeClr val="tx1"/>
                    </a:solidFill>
                    <a:latin typeface="Aptos SemiBold" panose="020B0004020202020204" pitchFamily="34" charset="0"/>
                  </a:rPr>
                  <a:t> </a:t>
                </a:r>
                <a:r>
                  <a:rPr lang="en-US" sz="2000" b="1" i="0">
                    <a:solidFill>
                      <a:schemeClr val="tx1"/>
                    </a:solidFill>
                    <a:latin typeface="Aptos SemiBold" panose="020B0004020202020204" pitchFamily="34" charset="0"/>
                  </a:rPr>
                  <a:t>Control</a:t>
                </a:r>
              </a:p>
            </c:rich>
          </c:tx>
          <c:layout>
            <c:manualLayout>
              <c:xMode val="edge"/>
              <c:yMode val="edge"/>
              <c:x val="0.25082302174704307"/>
              <c:y val="0.893325556402531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 i="0" u="none" strike="noStrike" kern="1200" baseline="0">
                  <a:solidFill>
                    <a:srgbClr val="000000"/>
                  </a:solidFill>
                  <a:latin typeface="Aptos SemiBold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ptos" panose="020B0004020202020204" pitchFamily="34" charset="0"/>
                <a:ea typeface="Arial"/>
                <a:cs typeface="Arial" panose="020B0604020202020204" pitchFamily="34" charset="0"/>
              </a:defRPr>
            </a:pPr>
            <a:endParaRPr lang="en-US"/>
          </a:p>
        </c:txPr>
        <c:crossAx val="1594242055"/>
        <c:crosses val="autoZero"/>
        <c:crossBetween val="midCat"/>
        <c:majorUnit val="100"/>
      </c:valAx>
      <c:valAx>
        <c:axId val="159424205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900" b="1" i="0" u="none" strike="noStrike" kern="1200" baseline="0">
                    <a:solidFill>
                      <a:schemeClr val="tx1"/>
                    </a:solidFill>
                    <a:latin typeface="Aptos SemiBold" panose="020B00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 sz="1500" b="1" i="0">
                  <a:solidFill>
                    <a:schemeClr val="tx1"/>
                  </a:solidFill>
                  <a:latin typeface="Aptos SemiBold" panose="020B00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3.9360159441755943E-2"/>
              <c:y val="5.379337416577180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900" b="1" i="0" u="none" strike="noStrike" kern="1200" baseline="0">
                  <a:solidFill>
                    <a:schemeClr val="tx1"/>
                  </a:solidFill>
                  <a:latin typeface="Aptos SemiBold" panose="020B00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644808711"/>
        <c:crossesAt val="-400"/>
        <c:crossBetween val="midCat"/>
      </c:valAx>
      <c:spPr>
        <a:noFill/>
        <a:ln w="25400">
          <a:noFill/>
        </a:ln>
        <a:effectLst/>
      </c:spPr>
    </c:plotArea>
    <c:legend>
      <c:legendPos val="t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ln>
                  <a:noFill/>
                </a:ln>
                <a:solidFill>
                  <a:schemeClr val="tx1"/>
                </a:solidFill>
                <a:latin typeface="Aptos SemiBold" panose="020B0004020202020204" pitchFamily="34" charset="0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ln>
                  <a:noFill/>
                </a:ln>
                <a:solidFill>
                  <a:schemeClr val="tx1"/>
                </a:solidFill>
                <a:latin typeface="Aptos SemiBold" panose="020B0004020202020204" pitchFamily="34" charset="0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4745495218697785"/>
          <c:y val="8.9289752070978556E-2"/>
          <c:w val="0.16305610255149763"/>
          <c:h val="0.14804930841294328"/>
        </c:manualLayout>
      </c:layout>
      <c:overlay val="0"/>
      <c:spPr>
        <a:noFill/>
        <a:ln w="127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ln>
                <a:noFill/>
              </a:ln>
              <a:solidFill>
                <a:schemeClr val="tx1"/>
              </a:solidFill>
              <a:latin typeface="Aptos SemiBold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 rtl="0"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0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DD63ED8-0177-4440-B2EA-4109F7A8A9F1}" authorId="{9A43CFB7-863D-6C6E-7486-7607C42E8484}" status="resolved" created="2024-09-05T16:48:50.213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graphicFrameMk id="8" creationId="{146B6F96-6F14-4501-895A-FCDD4C8EB277}"/>
      <ac:tblMk/>
      <ac:tcMk rowId="375754565" colId="2578333775"/>
      <ac:txMk cp="2">
        <ac:context len="3" hash="57367"/>
      </ac:txMk>
    </ac:txMkLst>
    <p188:pos x="2772423" y="1512218"/>
    <p188:txBody>
      <a:bodyPr/>
      <a:lstStyle/>
      <a:p>
        <a:r>
          <a:rPr lang="en-US"/>
          <a:t>I think we should have more data available for 4 months? Use what you have for each time point</a:t>
        </a:r>
      </a:p>
    </p188:txBody>
  </p188:cm>
  <p188:cm id="{E84BD941-A4F2-8249-BF6C-BF5233C48C99}" authorId="{9A43CFB7-863D-6C6E-7486-7607C42E8484}" status="resolved" created="2024-09-05T16:50:12.300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91" creationId="{76323F06-8C34-3A13-8E49-EB2F86B247F6}"/>
      <ac:txMk cp="0">
        <ac:context len="1" hash="13"/>
      </ac:txMk>
    </ac:txMkLst>
    <p188:replyLst>
      <p188:reply id="{A0553051-FC5C-420C-87DA-D9127DE6177F}" authorId="{99F9E792-5789-B818-1FCC-DC35D23A1160}" created="2024-09-12T00:20:47.837">
        <p188:txBody>
          <a:bodyPr/>
          <a:lstStyle/>
          <a:p>
            <a:r>
              <a:rPr lang="en-US"/>
              <a:t>Added, let me know if I should add more</a:t>
            </a:r>
          </a:p>
        </p188:txBody>
      </p188:reply>
    </p188:replyLst>
    <p188:txBody>
      <a:bodyPr/>
      <a:lstStyle/>
      <a:p>
        <a:r>
          <a:rPr lang="en-US"/>
          <a:t>Can say more here about how endogenous attention control is measured in infancy via eye movement control. Will include some info in email</a:t>
        </a:r>
      </a:p>
    </p188:txBody>
  </p188:cm>
  <p188:cm id="{0EA3CDF1-C15D-A44D-A872-9378057189A8}" authorId="{9A43CFB7-863D-6C6E-7486-7607C42E8484}" status="resolved" created="2024-09-05T16:50:24.644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91" creationId="{76323F06-8C34-3A13-8E49-EB2F86B247F6}"/>
    </ac:deMkLst>
    <p188:replyLst>
      <p188:reply id="{FB4A9DF0-554A-4F5C-93DF-2C97E64F715B}" authorId="{99F9E792-5789-B818-1FCC-DC35D23A1160}" created="2024-09-12T00:20:54.790">
        <p188:txBody>
          <a:bodyPr/>
          <a:lstStyle/>
          <a:p>
            <a:r>
              <a:rPr lang="en-US"/>
              <a:t>Can add more if needed</a:t>
            </a:r>
          </a:p>
        </p188:txBody>
      </p188:reply>
    </p188:replyLst>
    <p188:txBody>
      <a:bodyPr/>
      <a:lstStyle/>
      <a:p>
        <a:r>
          <a:rPr lang="en-US"/>
          <a:t>Introduction is a bit sparse</a:t>
        </a:r>
      </a:p>
    </p188:txBody>
  </p188:cm>
  <p188:cm id="{D4EF1745-2C02-8B44-A710-24C7991E4983}" authorId="{9A43CFB7-863D-6C6E-7486-7607C42E8484}" status="resolved" created="2024-09-05T16:51:00.380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24" creationId="{CB98E7AF-99EC-7F86-84EB-0CA28A439F7C}"/>
    </ac:deMkLst>
    <p188:replyLst>
      <p188:reply id="{0655BC93-106B-144B-B173-5709A89EE1C8}" authorId="{9A43CFB7-863D-6C6E-7486-7607C42E8484}" created="2024-09-05T16:52:19.260">
        <p188:txBody>
          <a:bodyPr/>
          <a:lstStyle/>
          <a:p>
            <a:r>
              <a:rPr lang="en-US"/>
              <a:t>Also need to say more about the specific measures derived from the questionnaires. I suggest you ask Emma to take a look at her TURN poster to see how she described the measure of symptoms from the EPDS and PASS</a:t>
            </a:r>
          </a:p>
        </p188:txBody>
      </p188:reply>
      <p188:reply id="{92EF8F63-4B29-2E48-A101-AAE177089362}" authorId="{9A43CFB7-863D-6C6E-7486-7607C42E8484}" created="2024-09-05T19:24:23.350">
        <p188:txBody>
          <a:bodyPr/>
          <a:lstStyle/>
          <a:p>
            <a:r>
              <a:rPr lang="en-US"/>
              <a:t>Need to also clarify whether the questionnaire measures were concurrent (e.g., also at 4M and 6M) or all from 4M</a:t>
            </a:r>
          </a:p>
        </p188:txBody>
      </p188:reply>
    </p188:replyLst>
    <p188:txBody>
      <a:bodyPr/>
      <a:lstStyle/>
      <a:p>
        <a:r>
          <a:rPr lang="en-US"/>
          <a:t>In general too much text, makes it hard to read. Switch to bullet points where you can</a:t>
        </a:r>
      </a:p>
    </p188:txBody>
  </p188:cm>
  <p188:cm id="{D7DF9CB3-E181-1349-BC8B-1C61C6AB2849}" authorId="{9A43CFB7-863D-6C6E-7486-7607C42E8484}" status="resolved" created="2024-09-05T16:52:54.283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graphicFrameMk id="54" creationId="{BF9581ED-4147-7177-B1A8-97614DBF6203}"/>
    </ac:deMkLst>
    <p188:replyLst>
      <p188:reply id="{26B7DC13-AD9C-FB4D-B179-0D9E9ACD10AD}" authorId="{9A43CFB7-863D-6C6E-7486-7607C42E8484}" created="2024-09-05T16:53:18.220">
        <p188:txBody>
          <a:bodyPr/>
          <a:lstStyle/>
          <a:p>
            <a:r>
              <a:rPr lang="en-US"/>
              <a:t>1. Seems like a lot of data are missing? I’m only seeing 12 data points</a:t>
            </a:r>
          </a:p>
        </p188:txBody>
      </p188:reply>
      <p188:reply id="{673A36C1-CF27-154C-8EE8-AA8F83A80530}" authorId="{9A43CFB7-863D-6C6E-7486-7607C42E8484}" created="2024-09-05T16:53:37.212">
        <p188:txBody>
          <a:bodyPr/>
          <a:lstStyle/>
          <a:p>
            <a:r>
              <a:rPr lang="en-US"/>
              <a:t>2. Take off the gridlines</a:t>
            </a:r>
          </a:p>
        </p188:txBody>
      </p188:reply>
      <p188:reply id="{1025F000-3A0B-8D49-9466-1167974947FE}" authorId="{9A43CFB7-863D-6C6E-7486-7607C42E8484}" created="2024-09-05T16:54:09.188">
        <p188:txBody>
          <a:bodyPr/>
          <a:lstStyle/>
          <a:p>
            <a:r>
              <a:rPr lang="en-US"/>
              <a:t>3. The trend line is basically impossible to see. Data markers can also be larger, darker more prominent. All fonts can be larger</a:t>
            </a:r>
          </a:p>
        </p188:txBody>
      </p188:reply>
      <p188:reply id="{59186128-5E81-D440-B06C-B96D9E704388}" authorId="{9A43CFB7-863D-6C6E-7486-7607C42E8484}" created="2024-09-05T16:54:50.884">
        <p188:txBody>
          <a:bodyPr/>
          <a:lstStyle/>
          <a:p>
            <a:r>
              <a:rPr lang="en-US"/>
              <a:t>4. Something seems wrong with your IOR x axis as it should be a - to + scale, with 0 in the middle (since it is a difference score)</a:t>
            </a:r>
          </a:p>
        </p188:txBody>
      </p188:reply>
      <p188:reply id="{08747BC8-2EA4-D04C-9735-D7765BD5F7C3}" authorId="{9A43CFB7-863D-6C6E-7486-7607C42E8484}" created="2024-09-05T16:56:03.493">
        <p188:txBody>
          <a:bodyPr/>
          <a:lstStyle/>
          <a:p>
            <a:r>
              <a:rPr lang="en-US"/>
              <a:t>5. Instead of the title on the figure I would make this a separate statement/bullet point above figure. In addition, interpret the result for reader - what does it mean that you found a negative relationship</a:t>
            </a:r>
          </a:p>
        </p188:txBody>
      </p188:reply>
      <p188:reply id="{CC98E31F-1148-D140-8776-618D217AC3FF}" authorId="{9A43CFB7-863D-6C6E-7486-7607C42E8484}" created="2024-09-05T16:57:01.213">
        <p188:txBody>
          <a:bodyPr/>
          <a:lstStyle/>
          <a:p>
            <a:r>
              <a:rPr lang="en-US"/>
              <a:t>6. I am not sure which program you used to make these figures but excel will give you a little more flexibility than SPSS</a:t>
            </a:r>
          </a:p>
        </p188:txBody>
      </p188:reply>
    </p188:replyLst>
    <p188:txBody>
      <a:bodyPr/>
      <a:lstStyle/>
      <a:p>
        <a:r>
          <a:rPr lang="en-US"/>
          <a:t>These figures can be improved in a number of ways (all figures)</a:t>
        </a:r>
      </a:p>
    </p188:txBody>
  </p188:cm>
  <p188:cm id="{90C58E9D-F8D5-1947-8A77-081C9DA4DA83}" authorId="{9A43CFB7-863D-6C6E-7486-7607C42E8484}" status="resolved" created="2024-09-05T16:57:35.008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85" creationId="{8569E7AD-4B36-6A01-52D7-B9BC72F5CA8B}"/>
    </ac:deMkLst>
    <p188:txBody>
      <a:bodyPr/>
      <a:lstStyle/>
      <a:p>
        <a:r>
          <a:rPr lang="en-US"/>
          <a:t>It’s a bit weird to have the Results header over here when the results already started in the middle</a:t>
        </a:r>
      </a:p>
    </p188:txBody>
  </p188:cm>
  <p188:cm id="{35E968E0-1E23-8245-A8E5-9EC9F17DBF89}" authorId="{9A43CFB7-863D-6C6E-7486-7607C42E8484}" status="resolved" created="2024-09-05T19:20:05.050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28" creationId="{09B50CC6-CE1A-BB4C-DBB8-B95A54E7F14B}"/>
      <ac:txMk cp="0">
        <ac:context len="1" hash="13"/>
      </ac:txMk>
    </ac:txMkLst>
    <p188:txBody>
      <a:bodyPr/>
      <a:lstStyle/>
      <a:p>
        <a:r>
          <a:rPr lang="en-US"/>
          <a:t>This is a bit wordy, can you reduce? </a:t>
        </a:r>
      </a:p>
    </p188:txBody>
  </p188:cm>
  <p188:cm id="{DD0EA06C-41B6-D544-B3E4-FE321D7A09CD}" authorId="{9A43CFB7-863D-6C6E-7486-7607C42E8484}" status="resolved" created="2024-09-05T19:25:36.766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15" creationId="{3EF69A90-A283-0BE4-6C8B-C90C51F3DB5B}"/>
      <ac:txMk cp="0" len="97">
        <ac:context len="98" hash="1450936018"/>
      </ac:txMk>
    </ac:txMkLst>
    <p188:pos x="2542830" y="607064"/>
    <p188:replyLst>
      <p188:reply id="{D8752D0B-BEDD-4C12-902F-DDE25C6CF45B}" authorId="{99F9E792-5789-B818-1FCC-DC35D23A1160}" created="2024-09-11T22:16:52.702">
        <p188:txBody>
          <a:bodyPr/>
          <a:lstStyle/>
          <a:p>
            <a:r>
              <a:rPr lang="en-US"/>
              <a:t>Added within spatial cueing section</a:t>
            </a:r>
          </a:p>
        </p188:txBody>
      </p188:reply>
    </p188:replyLst>
    <p188:txBody>
      <a:bodyPr/>
      <a:lstStyle/>
      <a:p>
        <a:r>
          <a:rPr lang="en-US"/>
          <a:t>Need to indicate exactly how this was measured</a:t>
        </a:r>
      </a:p>
    </p188:txBody>
  </p188:cm>
  <p188:cm id="{169D16C9-D0D6-4908-911F-057C65A3F79A}" authorId="{99F9E792-5789-B818-1FCC-DC35D23A1160}" status="resolved" created="2024-09-12T00:20:27.196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14" creationId="{DCDED402-F661-BA8C-C829-2ADF00058827}"/>
    </ac:deMkLst>
    <p188:txBody>
      <a:bodyPr/>
      <a:lstStyle/>
      <a:p>
        <a:r>
          <a:rPr lang="en-US"/>
          <a:t>do I need to add in IOR or anything again here or is covering it above sufficient? Could make this heading "Caregiver Measures" also</a:t>
        </a:r>
      </a:p>
    </p188:txBody>
  </p188:cm>
  <p188:cm id="{1AB35FA0-0D0A-6D4F-AA32-FA23B2811E7B}" authorId="{9A43CFB7-863D-6C6E-7486-7607C42E8484}" status="resolved" created="2024-09-27T00:25:54.625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5" creationId="{9CA25986-D0EB-57E1-16BF-79CBC88812F0}"/>
      <ac:txMk cp="12">
        <ac:context len="1191" hash="477560089"/>
      </ac:txMk>
    </ac:txMkLst>
    <p188:pos x="2473739" y="1279387"/>
    <p188:txBody>
      <a:bodyPr/>
      <a:lstStyle/>
      <a:p>
        <a:r>
          <a:rPr lang="en-US"/>
          <a:t>This is relatively minor and kinda personal preference but I’m not really a fan of having a lot of abbreviations…makes the reader have to do a lot of extra cognitive work. I think it makes sense to keep ACEs and EF but I would recommend using caregiver instead of CG</a:t>
        </a:r>
      </a:p>
    </p188:txBody>
  </p188:cm>
  <p188:cm id="{F02D82A2-B735-F248-A45C-49EEF2507938}" authorId="{9A43CFB7-863D-6C6E-7486-7607C42E8484}" created="2024-09-27T00:28:46.12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5" creationId="{9CA25986-D0EB-57E1-16BF-79CBC88812F0}"/>
      <ac:txMk cp="1161" len="28">
        <ac:context len="1191" hash="477560089"/>
      </ac:txMk>
    </ac:txMkLst>
    <p188:pos x="7542696" y="6348343"/>
    <p188:txBody>
      <a:bodyPr/>
      <a:lstStyle/>
      <a:p>
        <a:r>
          <a:rPr lang="en-US"/>
          <a:t>I think fair to say this is unknown in general, without qualifying with the spatial cueing task part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4-09-28T04:55:42.882" authorId="{BFD5612E-7DA4-60C7-40B3-EF2D1E26FA30}"/>
          </p223:rxn>
        </p223:reactions>
      </p:ext>
    </p188:extLst>
  </p188:cm>
  <p188:cm id="{47E39CF5-21A8-1346-BA6A-7ACB6D850889}" authorId="{9A43CFB7-863D-6C6E-7486-7607C42E8484}" created="2024-09-27T00:29:21.52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5" creationId="{9CA25986-D0EB-57E1-16BF-79CBC88812F0}"/>
      <ac:txMk cp="655" len="167">
        <ac:context len="1191" hash="477560089"/>
      </ac:txMk>
    </ac:txMkLst>
    <p188:pos x="10623826" y="4420152"/>
    <p188:txBody>
      <a:bodyPr/>
      <a:lstStyle/>
      <a:p>
        <a:r>
          <a:rPr lang="en-US"/>
          <a:t>I think you need a reference for this statement. Also might want to be more specific about the mental health symptoms part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4-09-28T04:55:46.813" authorId="{BFD5612E-7DA4-60C7-40B3-EF2D1E26FA30}"/>
          </p223:rxn>
        </p223:reactions>
      </p:ext>
    </p188:extLst>
  </p188:cm>
  <p188:cm id="{1FEA27A0-6EC8-3445-9E1A-64075DA56D4F}" authorId="{9A43CFB7-863D-6C6E-7486-7607C42E8484}" created="2024-09-27T00:29:41.26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spMk id="5" creationId="{9CA25986-D0EB-57E1-16BF-79CBC88812F0}"/>
      <ac:txMk cp="926" len="123">
        <ac:context len="1191" hash="477560089"/>
      </ac:txMk>
    </ac:txMkLst>
    <p188:pos x="4640470" y="5573091"/>
    <p188:replyLst>
      <p188:reply id="{4762DD23-24C1-A144-BBF0-A0991981CB13}" authorId="{BFD5612E-7DA4-60C7-40B3-EF2D1E26FA30}" created="2024-09-28T04:55:34.401">
        <p188:txBody>
          <a:bodyPr/>
          <a:lstStyle/>
          <a:p>
            <a:r>
              <a:rPr lang="en-US"/>
              <a:t>Added “in infancy and childhood”</a:t>
            </a:r>
          </a:p>
        </p188:txBody>
      </p188:reply>
    </p188:replyLst>
    <p188:txBody>
      <a:bodyPr/>
      <a:lstStyle/>
      <a:p>
        <a:r>
          <a:rPr lang="en-US"/>
          <a:t>Not clear here that you are taling about infant EF, rather than maternal EF</a:t>
        </a:r>
      </a:p>
    </p188:txBody>
  </p188:cm>
</p188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0.76178</cdr:x>
      <cdr:y>0.35169</cdr:y>
    </cdr:from>
    <cdr:to>
      <cdr:x>0.96947</cdr:x>
      <cdr:y>0.43063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59706E9-9DCC-52E2-8DF5-9E7FD23BB3AF}"/>
            </a:ext>
          </a:extLst>
        </cdr:cNvPr>
        <cdr:cNvSpPr txBox="1"/>
      </cdr:nvSpPr>
      <cdr:spPr>
        <a:xfrm xmlns:a="http://schemas.openxmlformats.org/drawingml/2006/main">
          <a:off x="3577117" y="1545339"/>
          <a:ext cx="975270" cy="346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74E5E5-0079-8287-F814-F374F18A59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6DD2C3-9731-8507-6D41-D2A13CE836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F374A-6EFB-6F45-B0C8-865F435F22D1}" type="datetimeFigureOut">
              <a:rPr lang="en-US" smtClean="0"/>
              <a:t>9/30/24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FBEDBF-9A53-F9ED-FB2A-4DA684683AA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9096038"/>
            <a:ext cx="871220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D589C-2D18-1280-F20A-6BE249BFDE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9096038"/>
            <a:ext cx="871220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99060-7166-D445-9E56-2202EBD2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E3572-D23D-E144-AC6A-5861F4E417C5}" type="datetimeFigureOut">
              <a:rPr lang="en-US" smtClean="0"/>
              <a:t>9/30/24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2513013"/>
            <a:ext cx="678497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9675813"/>
            <a:ext cx="1608455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871220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9096038"/>
            <a:ext cx="871220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082CC-EAA7-0641-8341-45226D06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1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9563" y="2513013"/>
            <a:ext cx="6784975" cy="6784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Look at zeros</a:t>
            </a:r>
          </a:p>
          <a:p>
            <a:r>
              <a:rPr lang="en-US"/>
              <a:t>Reframe 4M to “no relation” for the childhood traumas</a:t>
            </a:r>
          </a:p>
          <a:p>
            <a:r>
              <a:rPr lang="en-US"/>
              <a:t>And for interpersonal, no relation, shifting to a positive relationship</a:t>
            </a:r>
          </a:p>
          <a:p>
            <a:r>
              <a:rPr lang="en-US"/>
              <a:t>Don’t say “positive relationship”, just state what it means</a:t>
            </a:r>
          </a:p>
          <a:p>
            <a:r>
              <a:rPr lang="en-US"/>
              <a:t>Take out statement about opposite directionality</a:t>
            </a:r>
          </a:p>
          <a:p>
            <a:r>
              <a:rPr lang="en-US"/>
              <a:t>Switch title to attention control</a:t>
            </a:r>
          </a:p>
          <a:p>
            <a:endParaRPr lang="en-US"/>
          </a:p>
          <a:p>
            <a:r>
              <a:rPr lang="en-US"/>
              <a:t>Use actual IOR stimuli from the real task</a:t>
            </a:r>
          </a:p>
          <a:p>
            <a:r>
              <a:rPr lang="en-US"/>
              <a:t>ACEs – because its in childhood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082CC-EAA7-0641-8341-45226D0614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06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2423397" y="6996696"/>
            <a:ext cx="15257306" cy="4824984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769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4265" y="12759402"/>
            <a:ext cx="11215575" cy="3634726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417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05200" indent="0" algn="ctr">
              <a:buNone/>
              <a:defRPr sz="4177"/>
            </a:lvl2pPr>
            <a:lvl3pPr marL="2010400" indent="0" algn="ctr">
              <a:buNone/>
              <a:defRPr sz="3957"/>
            </a:lvl3pPr>
            <a:lvl4pPr marL="3015600" indent="0" algn="ctr">
              <a:buNone/>
              <a:defRPr sz="3518"/>
            </a:lvl4pPr>
            <a:lvl5pPr marL="4020800" indent="0" algn="ctr">
              <a:buNone/>
              <a:defRPr sz="3518"/>
            </a:lvl5pPr>
            <a:lvl6pPr marL="5026000" indent="0" algn="ctr">
              <a:buNone/>
              <a:defRPr sz="3518"/>
            </a:lvl6pPr>
            <a:lvl7pPr marL="6031200" indent="0" algn="ctr">
              <a:buNone/>
              <a:defRPr sz="3518"/>
            </a:lvl7pPr>
            <a:lvl8pPr marL="7036399" indent="0" algn="ctr">
              <a:buNone/>
              <a:defRPr sz="3518"/>
            </a:lvl8pPr>
            <a:lvl9pPr marL="8041599" indent="0" algn="ctr">
              <a:buNone/>
              <a:defRPr sz="351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28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6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268621" y="2747561"/>
            <a:ext cx="2317261" cy="146089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1070" y="2747561"/>
            <a:ext cx="10369033" cy="146089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0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2432596" y="6996696"/>
            <a:ext cx="15259012" cy="4824984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769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4265" y="12759171"/>
            <a:ext cx="11215575" cy="3708564"/>
          </a:xfrm>
        </p:spPr>
        <p:txBody>
          <a:bodyPr anchor="t" anchorCtr="1">
            <a:normAutofit/>
          </a:bodyPr>
          <a:lstStyle>
            <a:lvl1pPr marL="0" indent="0">
              <a:buNone/>
              <a:defRPr sz="4177">
                <a:solidFill>
                  <a:schemeClr val="tx1"/>
                </a:solidFill>
              </a:defRPr>
            </a:lvl1pPr>
            <a:lvl2pPr marL="1005200" indent="0">
              <a:buNone/>
              <a:defRPr sz="4177">
                <a:solidFill>
                  <a:schemeClr val="tx1">
                    <a:tint val="75000"/>
                  </a:schemeClr>
                </a:solidFill>
              </a:defRPr>
            </a:lvl2pPr>
            <a:lvl3pPr marL="2010400" indent="0">
              <a:buNone/>
              <a:defRPr sz="3957">
                <a:solidFill>
                  <a:schemeClr val="tx1">
                    <a:tint val="75000"/>
                  </a:schemeClr>
                </a:solidFill>
              </a:defRPr>
            </a:lvl3pPr>
            <a:lvl4pPr marL="3015600" indent="0">
              <a:buNone/>
              <a:defRPr sz="3518">
                <a:solidFill>
                  <a:schemeClr val="tx1">
                    <a:tint val="75000"/>
                  </a:schemeClr>
                </a:solidFill>
              </a:defRPr>
            </a:lvl4pPr>
            <a:lvl5pPr marL="4020800" indent="0">
              <a:buNone/>
              <a:defRPr sz="3518">
                <a:solidFill>
                  <a:schemeClr val="tx1">
                    <a:tint val="75000"/>
                  </a:schemeClr>
                </a:solidFill>
              </a:defRPr>
            </a:lvl5pPr>
            <a:lvl6pPr marL="5026000" indent="0">
              <a:buNone/>
              <a:defRPr sz="3518">
                <a:solidFill>
                  <a:schemeClr val="tx1">
                    <a:tint val="75000"/>
                  </a:schemeClr>
                </a:solidFill>
              </a:defRPr>
            </a:lvl6pPr>
            <a:lvl7pPr marL="6031200" indent="0">
              <a:buNone/>
              <a:defRPr sz="3518">
                <a:solidFill>
                  <a:schemeClr val="tx1">
                    <a:tint val="75000"/>
                  </a:schemeClr>
                </a:solidFill>
              </a:defRPr>
            </a:lvl7pPr>
            <a:lvl8pPr marL="7036399" indent="0">
              <a:buNone/>
              <a:defRPr sz="3518">
                <a:solidFill>
                  <a:schemeClr val="tx1">
                    <a:tint val="75000"/>
                  </a:schemeClr>
                </a:solidFill>
              </a:defRPr>
            </a:lvl8pPr>
            <a:lvl9pPr marL="8041599" indent="0">
              <a:buNone/>
              <a:defRPr sz="35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39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23396" y="7733377"/>
            <a:ext cx="7229084" cy="90934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51619" y="7733377"/>
            <a:ext cx="7234565" cy="90934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3395" y="6781790"/>
            <a:ext cx="7229086" cy="206401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177" b="0" cap="all" spc="22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005200" indent="0">
              <a:buNone/>
              <a:defRPr sz="4177" b="1"/>
            </a:lvl2pPr>
            <a:lvl3pPr marL="2010400" indent="0">
              <a:buNone/>
              <a:defRPr sz="3957" b="1"/>
            </a:lvl3pPr>
            <a:lvl4pPr marL="3015600" indent="0">
              <a:buNone/>
              <a:defRPr sz="3518" b="1"/>
            </a:lvl4pPr>
            <a:lvl5pPr marL="4020800" indent="0">
              <a:buNone/>
              <a:defRPr sz="3518" b="1"/>
            </a:lvl5pPr>
            <a:lvl6pPr marL="5026000" indent="0">
              <a:buNone/>
              <a:defRPr sz="3518" b="1"/>
            </a:lvl6pPr>
            <a:lvl7pPr marL="6031200" indent="0">
              <a:buNone/>
              <a:defRPr sz="3518" b="1"/>
            </a:lvl7pPr>
            <a:lvl8pPr marL="7036399" indent="0">
              <a:buNone/>
              <a:defRPr sz="3518" b="1"/>
            </a:lvl8pPr>
            <a:lvl9pPr marL="8041599" indent="0">
              <a:buNone/>
              <a:defRPr sz="35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23395" y="9214379"/>
            <a:ext cx="7229086" cy="7612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451619" y="9214379"/>
            <a:ext cx="7234565" cy="761240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451619" y="6781790"/>
            <a:ext cx="7234565" cy="206401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177" b="0" cap="all" spc="22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005200" indent="0">
              <a:buNone/>
              <a:defRPr sz="4177" b="1"/>
            </a:lvl2pPr>
            <a:lvl3pPr marL="2010400" indent="0">
              <a:buNone/>
              <a:defRPr sz="3957" b="1"/>
            </a:lvl3pPr>
            <a:lvl4pPr marL="3015600" indent="0">
              <a:buNone/>
              <a:defRPr sz="3518" b="1"/>
            </a:lvl4pPr>
            <a:lvl5pPr marL="4020800" indent="0">
              <a:buNone/>
              <a:defRPr sz="3518" b="1"/>
            </a:lvl5pPr>
            <a:lvl6pPr marL="5026000" indent="0">
              <a:buNone/>
              <a:defRPr sz="3518" b="1"/>
            </a:lvl6pPr>
            <a:lvl7pPr marL="6031200" indent="0">
              <a:buNone/>
              <a:defRPr sz="3518" b="1"/>
            </a:lvl7pPr>
            <a:lvl8pPr marL="7036399" indent="0">
              <a:buNone/>
              <a:defRPr sz="3518" b="1"/>
            </a:lvl8pPr>
            <a:lvl9pPr marL="8041599" indent="0">
              <a:buNone/>
              <a:defRPr sz="35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711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5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10052050" cy="20104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408657" y="6577745"/>
            <a:ext cx="7234737" cy="334627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4617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7515" y="2358881"/>
            <a:ext cx="7941120" cy="15386338"/>
          </a:xfrm>
        </p:spPr>
        <p:txBody>
          <a:bodyPr>
            <a:normAutofit/>
          </a:bodyPr>
          <a:lstStyle>
            <a:lvl1pPr>
              <a:defRPr sz="4177">
                <a:solidFill>
                  <a:schemeClr val="tx1"/>
                </a:solidFill>
              </a:defRPr>
            </a:lvl1pPr>
            <a:lvl2pPr>
              <a:defRPr sz="3518">
                <a:solidFill>
                  <a:schemeClr val="tx1"/>
                </a:solidFill>
              </a:defRPr>
            </a:lvl2pPr>
            <a:lvl3pPr>
              <a:defRPr sz="3518">
                <a:solidFill>
                  <a:schemeClr val="tx1"/>
                </a:solidFill>
              </a:defRPr>
            </a:lvl3pPr>
            <a:lvl4pPr>
              <a:defRPr sz="3518">
                <a:solidFill>
                  <a:schemeClr val="tx1"/>
                </a:solidFill>
              </a:defRPr>
            </a:lvl4pPr>
            <a:lvl5pPr>
              <a:defRPr sz="3518">
                <a:solidFill>
                  <a:schemeClr val="tx1"/>
                </a:solidFill>
              </a:defRPr>
            </a:lvl5pPr>
            <a:lvl6pPr>
              <a:defRPr sz="3518"/>
            </a:lvl6pPr>
            <a:lvl7pPr>
              <a:defRPr sz="3518"/>
            </a:lvl7pPr>
            <a:lvl8pPr>
              <a:defRPr sz="3518"/>
            </a:lvl8pPr>
            <a:lvl9pPr>
              <a:defRPr sz="35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97325" y="10406519"/>
            <a:ext cx="6257401" cy="643177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298">
                <a:solidFill>
                  <a:srgbClr val="FFFFFF"/>
                </a:solidFill>
              </a:defRPr>
            </a:lvl1pPr>
            <a:lvl2pPr marL="1005200" indent="0">
              <a:buNone/>
              <a:defRPr sz="3078"/>
            </a:lvl2pPr>
            <a:lvl3pPr marL="2010400" indent="0">
              <a:buNone/>
              <a:defRPr sz="2638"/>
            </a:lvl3pPr>
            <a:lvl4pPr marL="3015600" indent="0">
              <a:buNone/>
              <a:defRPr sz="2199"/>
            </a:lvl4pPr>
            <a:lvl5pPr marL="4020800" indent="0">
              <a:buNone/>
              <a:defRPr sz="2199"/>
            </a:lvl5pPr>
            <a:lvl6pPr marL="5026000" indent="0">
              <a:buNone/>
              <a:defRPr sz="2199"/>
            </a:lvl6pPr>
            <a:lvl7pPr marL="6031200" indent="0">
              <a:buNone/>
              <a:defRPr sz="2199"/>
            </a:lvl7pPr>
            <a:lvl8pPr marL="7036399" indent="0">
              <a:buNone/>
              <a:defRPr sz="2199"/>
            </a:lvl8pPr>
            <a:lvl9pPr marL="8041599" indent="0">
              <a:buNone/>
              <a:defRPr sz="21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408657" y="18281328"/>
            <a:ext cx="8368789" cy="938191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2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" y="0"/>
            <a:ext cx="10052048" cy="20104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407287" y="6577740"/>
            <a:ext cx="7237476" cy="3350683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4617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052051" y="-123626"/>
            <a:ext cx="10062104" cy="201041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7036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1005200" indent="0">
              <a:buNone/>
              <a:defRPr sz="6156"/>
            </a:lvl2pPr>
            <a:lvl3pPr marL="2010400" indent="0">
              <a:buNone/>
              <a:defRPr sz="5277"/>
            </a:lvl3pPr>
            <a:lvl4pPr marL="3015600" indent="0">
              <a:buNone/>
              <a:defRPr sz="4397"/>
            </a:lvl4pPr>
            <a:lvl5pPr marL="4020800" indent="0">
              <a:buNone/>
              <a:defRPr sz="4397"/>
            </a:lvl5pPr>
            <a:lvl6pPr marL="5026000" indent="0">
              <a:buNone/>
              <a:defRPr sz="4397"/>
            </a:lvl6pPr>
            <a:lvl7pPr marL="6031200" indent="0">
              <a:buNone/>
              <a:defRPr sz="4397"/>
            </a:lvl7pPr>
            <a:lvl8pPr marL="7036399" indent="0">
              <a:buNone/>
              <a:defRPr sz="4397"/>
            </a:lvl8pPr>
            <a:lvl9pPr marL="8041599" indent="0">
              <a:buNone/>
              <a:defRPr sz="439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97325" y="10406523"/>
            <a:ext cx="6257401" cy="6431779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298">
                <a:solidFill>
                  <a:srgbClr val="FFFFFF"/>
                </a:solidFill>
              </a:defRPr>
            </a:lvl1pPr>
            <a:lvl2pPr marL="1005200" indent="0">
              <a:buNone/>
              <a:defRPr sz="3078"/>
            </a:lvl2pPr>
            <a:lvl3pPr marL="2010400" indent="0">
              <a:buNone/>
              <a:defRPr sz="2638"/>
            </a:lvl3pPr>
            <a:lvl4pPr marL="3015600" indent="0">
              <a:buNone/>
              <a:defRPr sz="2199"/>
            </a:lvl4pPr>
            <a:lvl5pPr marL="4020800" indent="0">
              <a:buNone/>
              <a:defRPr sz="2199"/>
            </a:lvl5pPr>
            <a:lvl6pPr marL="5026000" indent="0">
              <a:buNone/>
              <a:defRPr sz="2199"/>
            </a:lvl6pPr>
            <a:lvl7pPr marL="6031200" indent="0">
              <a:buNone/>
              <a:defRPr sz="2199"/>
            </a:lvl7pPr>
            <a:lvl8pPr marL="7036399" indent="0">
              <a:buNone/>
              <a:defRPr sz="2199"/>
            </a:lvl8pPr>
            <a:lvl9pPr marL="8041599" indent="0">
              <a:buNone/>
              <a:defRPr sz="21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407287" y="18281328"/>
            <a:ext cx="8363306" cy="938191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6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531070" y="2827977"/>
            <a:ext cx="13054814" cy="348471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1070" y="7733381"/>
            <a:ext cx="13054814" cy="9093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145370" y="18288974"/>
            <a:ext cx="4540814" cy="9497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99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395" y="18281328"/>
            <a:ext cx="10018332" cy="9381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99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116802" y="18227717"/>
            <a:ext cx="804164" cy="1072219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2418" spc="0" baseline="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0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2010400" rtl="0" eaLnBrk="1" latinLnBrk="0" hangingPunct="1">
        <a:lnSpc>
          <a:spcPct val="90000"/>
        </a:lnSpc>
        <a:spcBef>
          <a:spcPct val="0"/>
        </a:spcBef>
        <a:buNone/>
        <a:defRPr sz="5716" kern="1200" cap="all" spc="44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502600" indent="-502600" algn="l" defTabSz="2010400" rtl="0" eaLnBrk="1" latinLnBrk="0" hangingPunct="1">
        <a:lnSpc>
          <a:spcPct val="100000"/>
        </a:lnSpc>
        <a:spcBef>
          <a:spcPts val="2199"/>
        </a:spcBef>
        <a:buClr>
          <a:schemeClr val="accent2"/>
        </a:buClr>
        <a:buFont typeface="Arial" panose="020B0604020202020204" pitchFamily="34" charset="0"/>
        <a:buChar char="•"/>
        <a:defRPr sz="3957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005200" indent="-502600" algn="l" defTabSz="2010400" rtl="0" eaLnBrk="1" latinLnBrk="0" hangingPunct="1">
        <a:lnSpc>
          <a:spcPct val="100000"/>
        </a:lnSpc>
        <a:spcBef>
          <a:spcPts val="2199"/>
        </a:spcBef>
        <a:buClr>
          <a:schemeClr val="accent2"/>
        </a:buClr>
        <a:buFont typeface="Arial" panose="020B0604020202020204" pitchFamily="34" charset="0"/>
        <a:buChar char="•"/>
        <a:defRPr sz="351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507800" indent="-502600" algn="l" defTabSz="2010400" rtl="0" eaLnBrk="1" latinLnBrk="0" hangingPunct="1">
        <a:lnSpc>
          <a:spcPct val="100000"/>
        </a:lnSpc>
        <a:spcBef>
          <a:spcPts val="2199"/>
        </a:spcBef>
        <a:buClr>
          <a:schemeClr val="accent2"/>
        </a:buClr>
        <a:buFont typeface="Arial" panose="020B0604020202020204" pitchFamily="34" charset="0"/>
        <a:buChar char="•"/>
        <a:defRPr sz="351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010400" indent="-502600" algn="l" defTabSz="2010400" rtl="0" eaLnBrk="1" latinLnBrk="0" hangingPunct="1">
        <a:lnSpc>
          <a:spcPct val="100000"/>
        </a:lnSpc>
        <a:spcBef>
          <a:spcPts val="2199"/>
        </a:spcBef>
        <a:buClr>
          <a:schemeClr val="accent2"/>
        </a:buClr>
        <a:buFont typeface="Arial" panose="020B0604020202020204" pitchFamily="34" charset="0"/>
        <a:buChar char="•"/>
        <a:defRPr sz="351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513000" indent="-502600" algn="l" defTabSz="2010400" rtl="0" eaLnBrk="1" latinLnBrk="0" hangingPunct="1">
        <a:lnSpc>
          <a:spcPct val="100000"/>
        </a:lnSpc>
        <a:spcBef>
          <a:spcPts val="2199"/>
        </a:spcBef>
        <a:buClr>
          <a:schemeClr val="accent2"/>
        </a:buClr>
        <a:buFont typeface="Arial" panose="020B0604020202020204" pitchFamily="34" charset="0"/>
        <a:buChar char="•"/>
        <a:defRPr sz="351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889950" indent="-502600" algn="l" defTabSz="2010400" rtl="0" eaLnBrk="1" latinLnBrk="0" hangingPunct="1">
        <a:lnSpc>
          <a:spcPct val="100000"/>
        </a:lnSpc>
        <a:spcBef>
          <a:spcPts val="2199"/>
        </a:spcBef>
        <a:buClr>
          <a:schemeClr val="accent2"/>
        </a:buClr>
        <a:buFont typeface="Arial" panose="020B0604020202020204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6pPr>
      <a:lvl7pPr marL="3266900" indent="-502600" algn="l" defTabSz="2010400" rtl="0" eaLnBrk="1" latinLnBrk="0" hangingPunct="1">
        <a:lnSpc>
          <a:spcPct val="100000"/>
        </a:lnSpc>
        <a:spcBef>
          <a:spcPts val="2199"/>
        </a:spcBef>
        <a:buClr>
          <a:schemeClr val="accent2"/>
        </a:buClr>
        <a:buFont typeface="Arial" panose="020B0604020202020204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7pPr>
      <a:lvl8pPr marL="3643850" indent="-502600" algn="l" defTabSz="2010400" rtl="0" eaLnBrk="1" latinLnBrk="0" hangingPunct="1">
        <a:lnSpc>
          <a:spcPct val="100000"/>
        </a:lnSpc>
        <a:spcBef>
          <a:spcPts val="2199"/>
        </a:spcBef>
        <a:buClr>
          <a:schemeClr val="accent2"/>
        </a:buClr>
        <a:buFont typeface="Arial" panose="020B0604020202020204" pitchFamily="34" charset="0"/>
        <a:buChar char="•"/>
        <a:defRPr sz="3518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020800" indent="-502600" algn="l" defTabSz="2010400" rtl="0" eaLnBrk="1" latinLnBrk="0" hangingPunct="1">
        <a:lnSpc>
          <a:spcPct val="100000"/>
        </a:lnSpc>
        <a:spcBef>
          <a:spcPts val="2199"/>
        </a:spcBef>
        <a:buClr>
          <a:schemeClr val="accent2"/>
        </a:buClr>
        <a:buFont typeface="Arial" panose="020B0604020202020204" pitchFamily="34" charset="0"/>
        <a:buChar char="•"/>
        <a:defRPr sz="3518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0400" rtl="0" eaLnBrk="1" latinLnBrk="0" hangingPunct="1">
        <a:defRPr sz="3957" kern="1200">
          <a:solidFill>
            <a:schemeClr val="tx1"/>
          </a:solidFill>
          <a:latin typeface="+mn-lt"/>
          <a:ea typeface="+mn-ea"/>
          <a:cs typeface="+mn-cs"/>
        </a:defRPr>
      </a:lvl1pPr>
      <a:lvl2pPr marL="1005200" algn="l" defTabSz="2010400" rtl="0" eaLnBrk="1" latinLnBrk="0" hangingPunct="1">
        <a:defRPr sz="3957" kern="1200">
          <a:solidFill>
            <a:schemeClr val="tx1"/>
          </a:solidFill>
          <a:latin typeface="+mn-lt"/>
          <a:ea typeface="+mn-ea"/>
          <a:cs typeface="+mn-cs"/>
        </a:defRPr>
      </a:lvl2pPr>
      <a:lvl3pPr marL="2010400" algn="l" defTabSz="2010400" rtl="0" eaLnBrk="1" latinLnBrk="0" hangingPunct="1">
        <a:defRPr sz="3957" kern="1200">
          <a:solidFill>
            <a:schemeClr val="tx1"/>
          </a:solidFill>
          <a:latin typeface="+mn-lt"/>
          <a:ea typeface="+mn-ea"/>
          <a:cs typeface="+mn-cs"/>
        </a:defRPr>
      </a:lvl3pPr>
      <a:lvl4pPr marL="3015600" algn="l" defTabSz="2010400" rtl="0" eaLnBrk="1" latinLnBrk="0" hangingPunct="1">
        <a:defRPr sz="3957" kern="1200">
          <a:solidFill>
            <a:schemeClr val="tx1"/>
          </a:solidFill>
          <a:latin typeface="+mn-lt"/>
          <a:ea typeface="+mn-ea"/>
          <a:cs typeface="+mn-cs"/>
        </a:defRPr>
      </a:lvl4pPr>
      <a:lvl5pPr marL="4020800" algn="l" defTabSz="2010400" rtl="0" eaLnBrk="1" latinLnBrk="0" hangingPunct="1">
        <a:defRPr sz="3957" kern="1200">
          <a:solidFill>
            <a:schemeClr val="tx1"/>
          </a:solidFill>
          <a:latin typeface="+mn-lt"/>
          <a:ea typeface="+mn-ea"/>
          <a:cs typeface="+mn-cs"/>
        </a:defRPr>
      </a:lvl5pPr>
      <a:lvl6pPr marL="5026000" algn="l" defTabSz="2010400" rtl="0" eaLnBrk="1" latinLnBrk="0" hangingPunct="1">
        <a:defRPr sz="3957" kern="1200">
          <a:solidFill>
            <a:schemeClr val="tx1"/>
          </a:solidFill>
          <a:latin typeface="+mn-lt"/>
          <a:ea typeface="+mn-ea"/>
          <a:cs typeface="+mn-cs"/>
        </a:defRPr>
      </a:lvl6pPr>
      <a:lvl7pPr marL="6031200" algn="l" defTabSz="2010400" rtl="0" eaLnBrk="1" latinLnBrk="0" hangingPunct="1">
        <a:defRPr sz="3957" kern="1200">
          <a:solidFill>
            <a:schemeClr val="tx1"/>
          </a:solidFill>
          <a:latin typeface="+mn-lt"/>
          <a:ea typeface="+mn-ea"/>
          <a:cs typeface="+mn-cs"/>
        </a:defRPr>
      </a:lvl7pPr>
      <a:lvl8pPr marL="7036399" algn="l" defTabSz="2010400" rtl="0" eaLnBrk="1" latinLnBrk="0" hangingPunct="1">
        <a:defRPr sz="3957" kern="1200">
          <a:solidFill>
            <a:schemeClr val="tx1"/>
          </a:solidFill>
          <a:latin typeface="+mn-lt"/>
          <a:ea typeface="+mn-ea"/>
          <a:cs typeface="+mn-cs"/>
        </a:defRPr>
      </a:lvl8pPr>
      <a:lvl9pPr marL="8041599" algn="l" defTabSz="2010400" rtl="0" eaLnBrk="1" latinLnBrk="0" hangingPunct="1">
        <a:defRPr sz="39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microsoft.com/office/2018/10/relationships/comments" Target="../comments/modernComment_100_0.xml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image" Target="../media/image1.png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8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C8B7E46-B9CB-5137-8265-0EC151C963EF}"/>
              </a:ext>
            </a:extLst>
          </p:cNvPr>
          <p:cNvSpPr>
            <a:spLocks/>
          </p:cNvSpPr>
          <p:nvPr/>
        </p:nvSpPr>
        <p:spPr>
          <a:xfrm>
            <a:off x="0" y="0"/>
            <a:ext cx="20104100" cy="20104100"/>
          </a:xfrm>
          <a:prstGeom prst="rect">
            <a:avLst/>
          </a:prstGeom>
          <a:solidFill>
            <a:srgbClr val="0098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  <a:p>
            <a:pPr algn="ctr"/>
            <a:endParaRPr lang="en-US">
              <a:solidFill>
                <a:schemeClr val="tx1"/>
              </a:solidFill>
            </a:endParaRPr>
          </a:p>
          <a:p>
            <a:pPr algn="ctr"/>
            <a:endParaRPr lang="en-US">
              <a:solidFill>
                <a:schemeClr val="tx1"/>
              </a:solidFill>
            </a:endParaRPr>
          </a:p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C7E23506-CFC8-13E2-EBEF-0356D3A7C375}"/>
              </a:ext>
            </a:extLst>
          </p:cNvPr>
          <p:cNvSpPr/>
          <p:nvPr/>
        </p:nvSpPr>
        <p:spPr>
          <a:xfrm>
            <a:off x="41332" y="49279"/>
            <a:ext cx="19996341" cy="2176031"/>
          </a:xfrm>
          <a:prstGeom prst="rect">
            <a:avLst/>
          </a:prstGeom>
          <a:solidFill>
            <a:srgbClr val="B3E0FA"/>
          </a:solidFill>
          <a:ln w="38100">
            <a:solidFill>
              <a:srgbClr val="003D6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D1E36AD-3839-CB6E-EC91-75F71774C1D2}"/>
              </a:ext>
            </a:extLst>
          </p:cNvPr>
          <p:cNvSpPr/>
          <p:nvPr/>
        </p:nvSpPr>
        <p:spPr>
          <a:xfrm>
            <a:off x="11052313" y="2286000"/>
            <a:ext cx="8984316" cy="9443545"/>
          </a:xfrm>
          <a:prstGeom prst="rect">
            <a:avLst/>
          </a:prstGeom>
          <a:solidFill>
            <a:srgbClr val="DDEBF8"/>
          </a:solidFill>
          <a:ln w="38100">
            <a:solidFill>
              <a:srgbClr val="1C49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endParaRPr lang="en-US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A25986-D0EB-57E1-16BF-79CBC88812F0}"/>
              </a:ext>
            </a:extLst>
          </p:cNvPr>
          <p:cNvSpPr/>
          <p:nvPr/>
        </p:nvSpPr>
        <p:spPr>
          <a:xfrm>
            <a:off x="50800" y="2286000"/>
            <a:ext cx="10927080" cy="6368143"/>
          </a:xfrm>
          <a:prstGeom prst="rect">
            <a:avLst/>
          </a:prstGeom>
          <a:solidFill>
            <a:srgbClr val="DDEBF8"/>
          </a:solidFill>
          <a:ln w="38100">
            <a:solidFill>
              <a:srgbClr val="003D6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t">
            <a:noAutofit/>
          </a:bodyPr>
          <a:lstStyle/>
          <a:p>
            <a:pPr>
              <a:lnSpc>
                <a:spcPct val="120000"/>
              </a:lnSpc>
              <a:spcAft>
                <a:spcPts val="900"/>
              </a:spcAft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 marL="182880" indent="-182880">
              <a:lnSpc>
                <a:spcPct val="107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Caregiving behaviors play a critical role in the development of key cognitive processes in infancy, such as early executive functions (EFs) and self-regulation skills</a:t>
            </a:r>
            <a:r>
              <a:rPr lang="en-US" sz="2000" baseline="30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1,2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lvl="3" indent="-182880">
              <a:lnSpc>
                <a:spcPct val="107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D5C3C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Endogenous attention control</a:t>
            </a:r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is an EF that begins to develop at 4 to 6 months of age, supporting more effective learning and advanced self-regulation abilities</a:t>
            </a:r>
            <a:r>
              <a:rPr lang="en-US" sz="2000" baseline="30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3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.</a:t>
            </a:r>
            <a:endParaRPr lang="en-US" sz="2000" baseline="30000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 marL="640080" lvl="4" indent="-182880">
              <a:lnSpc>
                <a:spcPct val="107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This can be measured in infancy based on early eye movement control: the ability to direct eye gaze to relevant stimuli and inhibit attention to irrelevant inputs</a:t>
            </a:r>
            <a:r>
              <a:rPr lang="en-US" sz="2000" baseline="30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4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.</a:t>
            </a:r>
          </a:p>
          <a:p>
            <a:pPr marL="182880" indent="-182880">
              <a:lnSpc>
                <a:spcPct val="107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Caregivers provide social reward</a:t>
            </a:r>
            <a:r>
              <a:rPr lang="en-US" sz="2000" baseline="30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5 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and largely shape infants’ early experiences, potentially influencing the development of endogenous attention control.</a:t>
            </a:r>
          </a:p>
          <a:p>
            <a:pPr marL="182880" indent="-182880">
              <a:lnSpc>
                <a:spcPct val="107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Adverse childhood experiences (ACEs) and interpersonal trauma exposure relate to mental illness, emotional regulation difficulties</a:t>
            </a:r>
            <a:r>
              <a:rPr lang="en-US" sz="2000" baseline="300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6</a:t>
            </a:r>
            <a:r>
              <a:rPr lang="en-US" sz="2000" baseline="30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, 7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, and altered caregiving behaviors later in life</a:t>
            </a:r>
            <a:r>
              <a:rPr lang="en-US" sz="2000" baseline="30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8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lvl="1" indent="-182880">
              <a:lnSpc>
                <a:spcPct val="107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Increased maternal ACEs and interpersonal lifespan trauma exposure have been linked to overall EF difficulties in infancy and childhood, including decreased inhibitory control and attention regulation abilities</a:t>
            </a:r>
            <a:r>
              <a:rPr lang="en-US" sz="2000" baseline="30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9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>
              <a:lnSpc>
                <a:spcPct val="107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However, it’s unclear how caregiver ACEs and exposure to interpersonal lifespan traumas may relate to infant endogenous attention control.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208876B-E6E3-4062-1B8C-F3084EA9F940}"/>
              </a:ext>
            </a:extLst>
          </p:cNvPr>
          <p:cNvSpPr/>
          <p:nvPr/>
        </p:nvSpPr>
        <p:spPr>
          <a:xfrm>
            <a:off x="45720" y="8734447"/>
            <a:ext cx="10927080" cy="1342904"/>
          </a:xfrm>
          <a:prstGeom prst="rect">
            <a:avLst/>
          </a:prstGeom>
          <a:solidFill>
            <a:srgbClr val="DDEBF8"/>
          </a:solidFill>
          <a:ln w="38100">
            <a:solidFill>
              <a:srgbClr val="1C49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2880" rIns="0" bIns="0" rtlCol="0" anchor="ctr">
            <a:normAutofit fontScale="92500"/>
          </a:bodyPr>
          <a:lstStyle/>
          <a:p>
            <a:pPr algn="ctr"/>
            <a:endParaRPr lang="en-US" sz="28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10000"/>
              </a:lnSpc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How do caregiver’s ACEs and interpersonal lifespan trauma exposure relate to the development of infants’ </a:t>
            </a:r>
            <a:r>
              <a:rPr lang="en-US" sz="2400" b="1">
                <a:solidFill>
                  <a:srgbClr val="2D5C3C"/>
                </a:solidFill>
                <a:latin typeface="Arial"/>
                <a:cs typeface="Arial"/>
              </a:rPr>
              <a:t>endogenous attention control</a:t>
            </a:r>
            <a:r>
              <a:rPr lang="en-US" sz="2400">
                <a:solidFill>
                  <a:srgbClr val="2D5C3C"/>
                </a:solidFill>
                <a:latin typeface="Arial"/>
                <a:cs typeface="Arial"/>
              </a:rPr>
              <a:t> 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between 4 and 6 months?</a:t>
            </a:r>
          </a:p>
          <a:p>
            <a:pPr algn="ctr"/>
            <a:endParaRPr lang="en-US" sz="8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B730C3-62E9-9138-DADC-03BB733816ED}"/>
              </a:ext>
            </a:extLst>
          </p:cNvPr>
          <p:cNvSpPr/>
          <p:nvPr/>
        </p:nvSpPr>
        <p:spPr>
          <a:xfrm>
            <a:off x="45720" y="10163331"/>
            <a:ext cx="10927080" cy="9030832"/>
          </a:xfrm>
          <a:prstGeom prst="rect">
            <a:avLst/>
          </a:prstGeom>
          <a:solidFill>
            <a:srgbClr val="DDEBF8"/>
          </a:solidFill>
          <a:ln w="38100">
            <a:solidFill>
              <a:srgbClr val="1C49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9728" tIns="0" rIns="91440" bIns="0" rtlCol="0" anchor="t">
            <a:noAutofit/>
          </a:bodyPr>
          <a:lstStyle/>
          <a:p>
            <a:pPr>
              <a:spcBef>
                <a:spcPts val="600"/>
              </a:spcBef>
            </a:pPr>
            <a:endParaRPr lang="en-US" sz="1600" b="1" u="sng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400" b="1" u="sng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Participants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</a:pP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endParaRPr lang="en-US" dirty="0">
              <a:solidFill>
                <a:schemeClr val="tx1"/>
              </a:solidFill>
              <a:latin typeface="Arial"/>
              <a:ea typeface="Tahoma"/>
              <a:cs typeface="Arial"/>
            </a:endParaRPr>
          </a:p>
          <a:p>
            <a:pPr>
              <a:spcAft>
                <a:spcPts val="800"/>
              </a:spcAft>
            </a:pPr>
            <a:endParaRPr lang="en-US" sz="1200" i="1" dirty="0">
              <a:solidFill>
                <a:schemeClr val="tx1"/>
              </a:solidFill>
              <a:latin typeface="Arial"/>
              <a:ea typeface="Tahoma"/>
              <a:cs typeface="Arial"/>
            </a:endParaRPr>
          </a:p>
          <a:p>
            <a:pPr>
              <a:spcAft>
                <a:spcPts val="800"/>
              </a:spcAft>
            </a:pPr>
            <a:r>
              <a:rPr lang="en-US" i="1" dirty="0">
                <a:solidFill>
                  <a:schemeClr val="tx1"/>
                </a:solidFill>
                <a:latin typeface="Arial"/>
                <a:ea typeface="Tahoma"/>
                <a:cs typeface="Arial"/>
              </a:rPr>
              <a:t> </a:t>
            </a:r>
            <a:endParaRPr lang="en-US" dirty="0">
              <a:solidFill>
                <a:schemeClr val="tx1"/>
              </a:solidFill>
              <a:latin typeface="Arial"/>
              <a:ea typeface="Tahoma"/>
              <a:cs typeface="Arial"/>
            </a:endParaRPr>
          </a:p>
          <a:p>
            <a:pPr>
              <a:spcAft>
                <a:spcPts val="800"/>
              </a:spcAft>
            </a:pPr>
            <a:endParaRPr lang="en-US" sz="300" b="1" u="sng" dirty="0">
              <a:solidFill>
                <a:schemeClr val="tx1"/>
              </a:solidFill>
              <a:latin typeface="Arial"/>
              <a:ea typeface="Tahoma"/>
              <a:cs typeface="Arial"/>
            </a:endParaRPr>
          </a:p>
          <a:p>
            <a:pPr>
              <a:spcAft>
                <a:spcPts val="800"/>
              </a:spcAft>
            </a:pPr>
            <a:endParaRPr lang="en-US" sz="300" b="1" u="sng" dirty="0">
              <a:solidFill>
                <a:schemeClr val="tx1"/>
              </a:solidFill>
              <a:latin typeface="Arial"/>
              <a:ea typeface="Tahoma"/>
              <a:cs typeface="Arial"/>
            </a:endParaRPr>
          </a:p>
          <a:p>
            <a:pPr>
              <a:spcAft>
                <a:spcPts val="800"/>
              </a:spcAft>
            </a:pPr>
            <a:endParaRPr lang="en-US" sz="300" b="1" u="sng" dirty="0">
              <a:solidFill>
                <a:schemeClr val="tx1"/>
              </a:solidFill>
              <a:latin typeface="Arial"/>
              <a:ea typeface="Tahoma"/>
              <a:cs typeface="Arial"/>
            </a:endParaRPr>
          </a:p>
          <a:p>
            <a:pPr>
              <a:spcBef>
                <a:spcPts val="100"/>
              </a:spcBef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		</a:t>
            </a:r>
          </a:p>
          <a:p>
            <a:pPr>
              <a:spcAft>
                <a:spcPts val="800"/>
              </a:spcAft>
            </a:pPr>
            <a:endParaRPr lang="en-US" sz="2100" b="1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  <a:spcAft>
                <a:spcPts val="400"/>
              </a:spcAft>
            </a:pP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 marL="91440">
              <a:spcBef>
                <a:spcPts val="100"/>
              </a:spcBef>
              <a:spcAft>
                <a:spcPts val="400"/>
              </a:spcAft>
            </a:pPr>
            <a:endParaRPr lang="en-US" sz="800" b="1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 marL="91440">
              <a:spcBef>
                <a:spcPts val="100"/>
              </a:spcBef>
              <a:spcAft>
                <a:spcPts val="400"/>
              </a:spcAft>
            </a:pPr>
            <a:endParaRPr lang="en-US" sz="6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91440">
              <a:spcBef>
                <a:spcPts val="100"/>
              </a:spcBef>
              <a:spcAft>
                <a:spcPts val="400"/>
              </a:spcAft>
            </a:pPr>
            <a:endParaRPr lang="en-US" sz="2400" b="1" u="sng" dirty="0">
              <a:solidFill>
                <a:schemeClr val="tx1"/>
              </a:solidFill>
              <a:latin typeface="Arial"/>
              <a:cs typeface="Arial"/>
            </a:endParaRPr>
          </a:p>
          <a:p>
            <a:pPr marL="91440" algn="ctr"/>
            <a:endParaRPr lang="en-US" sz="700" b="1" u="sng" dirty="0">
              <a:solidFill>
                <a:schemeClr val="tx1"/>
              </a:solidFill>
              <a:latin typeface="Arial"/>
              <a:cs typeface="Arial"/>
            </a:endParaRPr>
          </a:p>
          <a:p>
            <a:pPr marL="91440" algn="ctr"/>
            <a:endParaRPr lang="en-US" sz="700" b="1" u="sng" dirty="0">
              <a:solidFill>
                <a:schemeClr val="tx1"/>
              </a:solidFill>
              <a:latin typeface="Arial"/>
              <a:cs typeface="Arial"/>
            </a:endParaRPr>
          </a:p>
          <a:p>
            <a:pPr marL="91440" algn="ctr"/>
            <a:endParaRPr lang="en-US" sz="2800" b="1" u="sng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912243" y="127000"/>
            <a:ext cx="16228814" cy="1334981"/>
          </a:xfrm>
          <a:prstGeom prst="rect">
            <a:avLst/>
          </a:prstGeom>
        </p:spPr>
        <p:txBody>
          <a:bodyPr vert="horz" wrap="square" lIns="0" tIns="102870" rIns="0" bIns="0" rtlCol="0" anchor="t">
            <a:spAutoFit/>
          </a:bodyPr>
          <a:lstStyle/>
          <a:p>
            <a:pPr marR="5080" algn="ctr"/>
            <a:r>
              <a:rPr sz="4000" b="1" spc="15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Maternal</a:t>
            </a:r>
            <a:r>
              <a:rPr sz="4000" b="1" spc="-14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lang="en-US" sz="4000" b="1" spc="23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T</a:t>
            </a:r>
            <a:r>
              <a:rPr sz="4000" b="1" spc="23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rauma</a:t>
            </a:r>
            <a:r>
              <a:rPr sz="4000" b="1" spc="-14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lang="en-US" sz="4000" b="1" spc="5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D</a:t>
            </a:r>
            <a:r>
              <a:rPr sz="4000" b="1" spc="5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ifferentially</a:t>
            </a:r>
            <a:r>
              <a:rPr sz="4000" b="1" spc="-14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lang="en-US" sz="4000" b="1" spc="12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R</a:t>
            </a:r>
            <a:r>
              <a:rPr sz="4000" b="1" spc="12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elates</a:t>
            </a:r>
            <a:r>
              <a:rPr sz="4000" b="1" spc="-14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sz="4000" b="1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to</a:t>
            </a:r>
            <a:r>
              <a:rPr sz="4000" b="1" spc="-14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lang="en-US" sz="4000" b="1" spc="-14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I</a:t>
            </a:r>
            <a:r>
              <a:rPr sz="4000" b="1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nfants’</a:t>
            </a:r>
            <a:r>
              <a:rPr lang="en-US" sz="4000" b="1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endParaRPr lang="en-US" sz="4000" spc="105" dirty="0">
              <a:solidFill>
                <a:srgbClr val="0C2517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R="5080" algn="ctr"/>
            <a:r>
              <a:rPr lang="en-US" sz="4000" b="1" spc="-14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E</a:t>
            </a:r>
            <a:r>
              <a:rPr lang="en-US" sz="4000" b="1" spc="14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ndogenous </a:t>
            </a:r>
            <a:r>
              <a:rPr lang="en-US" sz="4000" b="1" spc="10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Attention</a:t>
            </a:r>
            <a:r>
              <a:rPr sz="4000" b="1" spc="-22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lang="en-US" sz="4000" b="1" spc="-22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Control </a:t>
            </a:r>
            <a:r>
              <a:rPr sz="4000" b="1" spc="24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at</a:t>
            </a:r>
            <a:r>
              <a:rPr sz="4000" b="1" spc="-22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sz="4000" b="1" spc="5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4</a:t>
            </a:r>
            <a:r>
              <a:rPr sz="4000" b="1" spc="-22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sz="4000" b="1" spc="27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and</a:t>
            </a:r>
            <a:r>
              <a:rPr sz="4000" b="1" spc="-22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sz="4000" b="1" spc="5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6</a:t>
            </a:r>
            <a:r>
              <a:rPr sz="4000" b="1" spc="-22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lang="en-US" sz="4000" b="1" spc="13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M</a:t>
            </a:r>
            <a:r>
              <a:rPr sz="4000" b="1" spc="13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onths</a:t>
            </a:r>
            <a:r>
              <a:rPr sz="4000" b="1" spc="-225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sz="4000" b="1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of</a:t>
            </a:r>
            <a:r>
              <a:rPr sz="4000" b="1" spc="-22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 </a:t>
            </a:r>
            <a:r>
              <a:rPr lang="en-US" sz="4000" b="1" spc="29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A</a:t>
            </a:r>
            <a:r>
              <a:rPr sz="4000" b="1" spc="290" dirty="0">
                <a:solidFill>
                  <a:srgbClr val="0C2517"/>
                </a:solidFill>
                <a:latin typeface="Arial"/>
                <a:ea typeface="Tahoma"/>
                <a:cs typeface="Arial"/>
              </a:rPr>
              <a:t>ge</a:t>
            </a:r>
            <a:endParaRPr lang="en-US" sz="4000" spc="105" dirty="0">
              <a:solidFill>
                <a:srgbClr val="0C2517"/>
              </a:solidFill>
              <a:latin typeface="Arial"/>
              <a:ea typeface="Tahoma" panose="020B0604030504040204" pitchFamily="34" charset="0"/>
              <a:cs typeface="Arial"/>
            </a:endParaRPr>
          </a:p>
        </p:txBody>
      </p:sp>
      <p:pic>
        <p:nvPicPr>
          <p:cNvPr id="64" name="Picture 63" descr="A logo of a bird&#10;&#10;Description automatically generated">
            <a:extLst>
              <a:ext uri="{FF2B5EF4-FFF2-40B4-BE49-F238E27FC236}">
                <a16:creationId xmlns:a16="http://schemas.microsoft.com/office/drawing/2014/main" id="{1269D046-4E0C-DB58-1665-8D2612B97A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28531" y="174389"/>
            <a:ext cx="1536983" cy="1543135"/>
          </a:xfrm>
          <a:prstGeom prst="rect">
            <a:avLst/>
          </a:prstGeom>
        </p:spPr>
      </p:pic>
      <p:sp>
        <p:nvSpPr>
          <p:cNvPr id="112" name="Rectangle 111">
            <a:extLst>
              <a:ext uri="{FF2B5EF4-FFF2-40B4-BE49-F238E27FC236}">
                <a16:creationId xmlns:a16="http://schemas.microsoft.com/office/drawing/2014/main" id="{949EE1C5-DFED-5150-6404-EFC5AC5D3386}"/>
              </a:ext>
            </a:extLst>
          </p:cNvPr>
          <p:cNvSpPr/>
          <p:nvPr/>
        </p:nvSpPr>
        <p:spPr>
          <a:xfrm>
            <a:off x="0" y="19259550"/>
            <a:ext cx="20104101" cy="875031"/>
          </a:xfrm>
          <a:prstGeom prst="rect">
            <a:avLst/>
          </a:prstGeom>
          <a:solidFill>
            <a:srgbClr val="1C49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solidFill>
                <a:srgbClr val="2D5C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2582144" y="19154705"/>
            <a:ext cx="6716451" cy="866263"/>
          </a:xfrm>
          <a:prstGeom prst="rect">
            <a:avLst/>
          </a:prstGeom>
        </p:spPr>
        <p:txBody>
          <a:bodyPr vert="horz" wrap="square" lIns="0" tIns="200025" rIns="0" bIns="0" rtlCol="0" anchor="t">
            <a:spAutoFit/>
          </a:bodyPr>
          <a:lstStyle/>
          <a:p>
            <a:pPr marL="12700" algn="ctr">
              <a:lnSpc>
                <a:spcPts val="2720"/>
              </a:lnSpc>
            </a:pPr>
            <a:r>
              <a:rPr sz="2400" b="1">
                <a:solidFill>
                  <a:srgbClr val="FFFFFF"/>
                </a:solidFill>
                <a:latin typeface="Arial"/>
                <a:cs typeface="Arial"/>
              </a:rPr>
              <a:t>Contact Information</a:t>
            </a:r>
            <a:r>
              <a:rPr lang="en-US" sz="2400" b="1">
                <a:solidFill>
                  <a:srgbClr val="FFFFFF"/>
                </a:solidFill>
                <a:latin typeface="Arial"/>
                <a:cs typeface="Arial"/>
              </a:rPr>
              <a:t>:</a:t>
            </a:r>
          </a:p>
          <a:p>
            <a:pPr marL="12700" marR="5080" algn="ctr">
              <a:lnSpc>
                <a:spcPts val="2720"/>
              </a:lnSpc>
            </a:pPr>
            <a:r>
              <a:rPr sz="2000">
                <a:solidFill>
                  <a:srgbClr val="FFFFFF"/>
                </a:solidFill>
                <a:latin typeface="Arial"/>
                <a:cs typeface="Arial"/>
              </a:rPr>
              <a:t>Email: hparsley@tulane.edu 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 |  </a:t>
            </a:r>
            <a:r>
              <a:rPr sz="2000">
                <a:solidFill>
                  <a:srgbClr val="FFFFFF"/>
                </a:solidFill>
                <a:latin typeface="Arial"/>
                <a:cs typeface="Arial"/>
              </a:rPr>
              <a:t>Website: lbdlab.tulane.edu</a:t>
            </a:r>
            <a:endParaRPr lang="en-US" sz="200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3" name="object 66">
            <a:extLst>
              <a:ext uri="{FF2B5EF4-FFF2-40B4-BE49-F238E27FC236}">
                <a16:creationId xmlns:a16="http://schemas.microsoft.com/office/drawing/2014/main" id="{3512C2D6-DDF4-7359-1642-DFF4D0185258}"/>
              </a:ext>
            </a:extLst>
          </p:cNvPr>
          <p:cNvSpPr txBox="1"/>
          <p:nvPr/>
        </p:nvSpPr>
        <p:spPr>
          <a:xfrm>
            <a:off x="125506" y="19206581"/>
            <a:ext cx="11952137" cy="755976"/>
          </a:xfrm>
          <a:prstGeom prst="rect">
            <a:avLst/>
          </a:prstGeom>
        </p:spPr>
        <p:txBody>
          <a:bodyPr vert="horz" wrap="square" lIns="0" tIns="200025" rIns="0" bIns="0" rtlCol="0" anchor="t">
            <a:spAutoFit/>
          </a:bodyPr>
          <a:lstStyle/>
          <a:p>
            <a:pPr marL="12700">
              <a:spcBef>
                <a:spcPts val="200"/>
              </a:spcBef>
            </a:pP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References: 1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.</a:t>
            </a:r>
            <a:r>
              <a:rPr lang="en-US" sz="9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sz="900" dirty="0">
                <a:solidFill>
                  <a:schemeClr val="bg1"/>
                </a:solidFill>
                <a:latin typeface="Arial"/>
                <a:cs typeface="Arial"/>
              </a:rPr>
              <a:t>Swingler, M, et al (2017). </a:t>
            </a:r>
            <a:r>
              <a:rPr lang="en-US" sz="900" i="1" dirty="0">
                <a:solidFill>
                  <a:schemeClr val="bg1"/>
                </a:solidFill>
                <a:latin typeface="Arial"/>
                <a:cs typeface="Arial"/>
              </a:rPr>
              <a:t>Developmental psychology</a:t>
            </a:r>
            <a:r>
              <a:rPr lang="en-US" sz="900" dirty="0">
                <a:solidFill>
                  <a:schemeClr val="bg1"/>
                </a:solidFill>
                <a:latin typeface="Arial"/>
                <a:cs typeface="Arial"/>
              </a:rPr>
              <a:t>, 53(1), 13–27.    </a:t>
            </a:r>
            <a:r>
              <a:rPr lang="en-US" sz="9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2.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 Bernier, A., et al. (2010). </a:t>
            </a:r>
            <a:r>
              <a:rPr lang="en-US" sz="900" i="1" dirty="0">
                <a:solidFill>
                  <a:srgbClr val="DDEBF8"/>
                </a:solidFill>
                <a:latin typeface="Arial"/>
                <a:cs typeface="Arial"/>
              </a:rPr>
              <a:t> Developmental Science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, 13(6), 880–891</a:t>
            </a: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.   3.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 </a:t>
            </a:r>
            <a:r>
              <a:rPr lang="en-US" sz="900" dirty="0" err="1">
                <a:solidFill>
                  <a:srgbClr val="DDEBF8"/>
                </a:solidFill>
                <a:latin typeface="Arial"/>
                <a:cs typeface="Arial"/>
              </a:rPr>
              <a:t>Markant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, J., &amp; </a:t>
            </a:r>
            <a:r>
              <a:rPr lang="en-US" sz="900" dirty="0" err="1">
                <a:solidFill>
                  <a:srgbClr val="DDEBF8"/>
                </a:solidFill>
                <a:latin typeface="Arial"/>
                <a:cs typeface="Arial"/>
              </a:rPr>
              <a:t>Amso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, D. (2013). </a:t>
            </a:r>
            <a:r>
              <a:rPr lang="en-US" sz="900" i="1" dirty="0">
                <a:solidFill>
                  <a:srgbClr val="DDEBF8"/>
                </a:solidFill>
                <a:latin typeface="Arial"/>
                <a:cs typeface="Arial"/>
              </a:rPr>
              <a:t> Developmental Science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, 16(6), 881–894.   </a:t>
            </a: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4. 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Posner, M. I. (1980). </a:t>
            </a:r>
            <a:r>
              <a:rPr lang="en-US" sz="900" i="1" dirty="0">
                <a:solidFill>
                  <a:srgbClr val="DDEBF8"/>
                </a:solidFill>
                <a:latin typeface="Arial"/>
                <a:cs typeface="Arial"/>
              </a:rPr>
              <a:t> Quarterly Journal of Experimental Psychology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, 32(1), 3–25.    </a:t>
            </a: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5.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 Minagawa-Kawai, Y., et al. (2009). </a:t>
            </a:r>
            <a:r>
              <a:rPr lang="en-US" sz="900" i="1" dirty="0">
                <a:solidFill>
                  <a:srgbClr val="DDEBF8"/>
                </a:solidFill>
                <a:latin typeface="Arial"/>
                <a:cs typeface="Arial"/>
              </a:rPr>
              <a:t>Cerebral Cortex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 19, no. 2: 284–292. </a:t>
            </a: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    6. 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McKay, et al. (2021). </a:t>
            </a:r>
            <a:r>
              <a:rPr lang="en-US" sz="900" dirty="0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A</a:t>
            </a:r>
            <a:r>
              <a:rPr lang="en-US" sz="900" i="1" dirty="0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cta </a:t>
            </a:r>
            <a:r>
              <a:rPr lang="en-US" sz="900" i="1" dirty="0" err="1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Psychiatr</a:t>
            </a:r>
            <a:r>
              <a:rPr lang="en-US" sz="900" i="1" dirty="0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. Scand.</a:t>
            </a:r>
            <a:r>
              <a:rPr lang="en-US" sz="900" dirty="0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, 143: 189-205.    </a:t>
            </a:r>
            <a:r>
              <a:rPr lang="en-US" sz="900" b="1" dirty="0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7. </a:t>
            </a:r>
            <a:r>
              <a:rPr lang="en-US" sz="900" dirty="0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Jowett, et al. (2019). </a:t>
            </a:r>
            <a:r>
              <a:rPr lang="en-US" sz="900" i="1" dirty="0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Psychol </a:t>
            </a:r>
            <a:r>
              <a:rPr lang="en-US" sz="900" i="1" dirty="0" err="1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Psychother</a:t>
            </a:r>
            <a:r>
              <a:rPr lang="en-US" sz="900" i="1" dirty="0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 Theory Res </a:t>
            </a:r>
            <a:r>
              <a:rPr lang="en-US" sz="900" i="1" dirty="0" err="1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Pract</a:t>
            </a:r>
            <a:r>
              <a:rPr lang="en-US" sz="900" dirty="0">
                <a:solidFill>
                  <a:srgbClr val="DDEBF8"/>
                </a:solidFill>
                <a:latin typeface="Arial"/>
                <a:ea typeface="Open Sans"/>
                <a:cs typeface="Arial"/>
              </a:rPr>
              <a:t>, 93: 621-638. </a:t>
            </a: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   8.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 Foss, et al. (2022) </a:t>
            </a:r>
            <a:r>
              <a:rPr lang="en-US" sz="900" i="1" dirty="0">
                <a:solidFill>
                  <a:srgbClr val="DDEBF8"/>
                </a:solidFill>
                <a:latin typeface="Arial"/>
                <a:cs typeface="Arial"/>
              </a:rPr>
              <a:t>Developmental neuropsychology,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 47(7), 327–352</a:t>
            </a:r>
            <a:r>
              <a:rPr lang="en-US" sz="900" i="1" dirty="0">
                <a:solidFill>
                  <a:srgbClr val="DDEBF8"/>
                </a:solidFill>
                <a:latin typeface="Arial"/>
                <a:cs typeface="Arial"/>
              </a:rPr>
              <a:t>.  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   </a:t>
            </a: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9. 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Rogers et al. (2020). </a:t>
            </a:r>
            <a:r>
              <a:rPr lang="en-US" sz="900" i="1" dirty="0">
                <a:solidFill>
                  <a:srgbClr val="DDEBF8"/>
                </a:solidFill>
                <a:latin typeface="Arial"/>
                <a:cs typeface="Arial"/>
              </a:rPr>
              <a:t>JAMA Pediatrics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,</a:t>
            </a:r>
            <a:r>
              <a:rPr lang="en-US" sz="900" dirty="0">
                <a:solidFill>
                  <a:srgbClr val="DDEBF8"/>
                </a:solidFill>
                <a:latin typeface="Arial"/>
                <a:ea typeface="+mn-lt"/>
                <a:cs typeface="Arial"/>
              </a:rPr>
              <a:t>174(11):1082–1092     </a:t>
            </a: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10. </a:t>
            </a:r>
            <a:r>
              <a:rPr lang="en-US" sz="900" dirty="0" err="1">
                <a:solidFill>
                  <a:srgbClr val="DDEBF8"/>
                </a:solidFill>
                <a:latin typeface="Arial"/>
                <a:cs typeface="Arial"/>
              </a:rPr>
              <a:t>Felitti</a:t>
            </a:r>
            <a:r>
              <a:rPr lang="en-US" sz="900" b="0" i="0" u="none" strike="noStrike" dirty="0">
                <a:solidFill>
                  <a:srgbClr val="DDEBF8"/>
                </a:solidFill>
                <a:effectLst/>
                <a:latin typeface="Arial"/>
                <a:cs typeface="Arial"/>
              </a:rPr>
              <a:t>, V. J., 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et al. </a:t>
            </a:r>
            <a:r>
              <a:rPr lang="en-US" sz="900" b="0" i="0" u="none" strike="noStrike" dirty="0">
                <a:solidFill>
                  <a:srgbClr val="DDEBF8"/>
                </a:solidFill>
                <a:effectLst/>
                <a:latin typeface="Arial"/>
                <a:cs typeface="Arial"/>
              </a:rPr>
              <a:t>(1998). </a:t>
            </a:r>
            <a:r>
              <a:rPr lang="en-US" sz="900" b="0" i="1" u="none" strike="noStrike" dirty="0">
                <a:solidFill>
                  <a:srgbClr val="DDEBF8"/>
                </a:solidFill>
                <a:effectLst/>
                <a:latin typeface="Arial"/>
                <a:cs typeface="Arial"/>
              </a:rPr>
              <a:t>American Journal of Preventive Medicine, 14</a:t>
            </a:r>
            <a:r>
              <a:rPr lang="en-US" sz="900" b="0" i="0" u="none" strike="noStrike" dirty="0">
                <a:solidFill>
                  <a:srgbClr val="DDEBF8"/>
                </a:solidFill>
                <a:effectLst/>
                <a:latin typeface="Arial"/>
                <a:cs typeface="Arial"/>
              </a:rPr>
              <a:t>(4), 245–258.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    </a:t>
            </a:r>
            <a:r>
              <a:rPr lang="en-US" sz="900" b="1" dirty="0">
                <a:solidFill>
                  <a:srgbClr val="DDEBF8"/>
                </a:solidFill>
                <a:latin typeface="Arial"/>
                <a:cs typeface="Arial"/>
              </a:rPr>
              <a:t>11.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 Gray, M. J., </a:t>
            </a:r>
            <a:r>
              <a:rPr lang="en-US" sz="900" dirty="0" err="1">
                <a:solidFill>
                  <a:srgbClr val="DDEBF8"/>
                </a:solidFill>
                <a:latin typeface="Arial"/>
                <a:cs typeface="Arial"/>
              </a:rPr>
              <a:t>Litz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, B. T., Hsu, J. L., &amp; Lombardo, T. W. (2004). </a:t>
            </a:r>
            <a:r>
              <a:rPr lang="en-US" sz="900" i="1" dirty="0">
                <a:solidFill>
                  <a:srgbClr val="DDEBF8"/>
                </a:solidFill>
                <a:latin typeface="Arial"/>
                <a:cs typeface="Arial"/>
              </a:rPr>
              <a:t>Assessment</a:t>
            </a:r>
            <a:r>
              <a:rPr lang="en-US" sz="900" dirty="0">
                <a:solidFill>
                  <a:srgbClr val="DDEBF8"/>
                </a:solidFill>
                <a:latin typeface="Arial"/>
                <a:cs typeface="Arial"/>
              </a:rPr>
              <a:t>, 11(4), 330–341. </a:t>
            </a:r>
            <a:endParaRPr lang="en-US" sz="9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65">
            <a:extLst>
              <a:ext uri="{FF2B5EF4-FFF2-40B4-BE49-F238E27FC236}">
                <a16:creationId xmlns:a16="http://schemas.microsoft.com/office/drawing/2014/main" id="{6134B3DE-B894-7EF1-01BB-EEF5D04A0655}"/>
              </a:ext>
            </a:extLst>
          </p:cNvPr>
          <p:cNvSpPr txBox="1"/>
          <p:nvPr/>
        </p:nvSpPr>
        <p:spPr>
          <a:xfrm>
            <a:off x="0" y="1434201"/>
            <a:ext cx="19527864" cy="673261"/>
          </a:xfrm>
          <a:prstGeom prst="rect">
            <a:avLst/>
          </a:prstGeom>
        </p:spPr>
        <p:txBody>
          <a:bodyPr vert="horz" wrap="square" lIns="0" tIns="102870" rIns="0" bIns="0" rtlCol="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105">
                <a:solidFill>
                  <a:srgbClr val="0C2517"/>
                </a:solidFill>
                <a:latin typeface="Arial"/>
                <a:ea typeface="Tahoma"/>
                <a:cs typeface="Arial"/>
              </a:rPr>
              <a:t>Maddie Parsley</a:t>
            </a:r>
            <a:r>
              <a:rPr lang="en-US" sz="2000" b="1" spc="105" baseline="30000">
                <a:solidFill>
                  <a:srgbClr val="0C2517"/>
                </a:solidFill>
                <a:latin typeface="Arial"/>
                <a:ea typeface="Tahoma"/>
                <a:cs typeface="Arial"/>
              </a:rPr>
              <a:t>1</a:t>
            </a:r>
            <a:r>
              <a:rPr lang="en-US" sz="2000" b="1" spc="105">
                <a:solidFill>
                  <a:srgbClr val="0C2517"/>
                </a:solidFill>
                <a:latin typeface="Arial"/>
                <a:ea typeface="Tahoma"/>
                <a:cs typeface="Arial"/>
              </a:rPr>
              <a:t>, Taylor Marcus</a:t>
            </a:r>
            <a:r>
              <a:rPr lang="en-US" sz="2000" b="1" spc="105" baseline="30000">
                <a:solidFill>
                  <a:srgbClr val="0C2517"/>
                </a:solidFill>
                <a:latin typeface="Arial"/>
                <a:ea typeface="Tahoma"/>
                <a:cs typeface="Arial"/>
              </a:rPr>
              <a:t>1,2</a:t>
            </a:r>
            <a:r>
              <a:rPr lang="en-US" sz="2000" b="1" spc="105">
                <a:solidFill>
                  <a:srgbClr val="0C2517"/>
                </a:solidFill>
                <a:latin typeface="Arial"/>
                <a:ea typeface="Tahoma"/>
                <a:cs typeface="Arial"/>
              </a:rPr>
              <a:t>, Sarah A.O. Gray</a:t>
            </a:r>
            <a:r>
              <a:rPr lang="en-US" sz="2000" b="1" spc="105" baseline="30000">
                <a:solidFill>
                  <a:srgbClr val="0C2517"/>
                </a:solidFill>
                <a:latin typeface="Arial"/>
                <a:ea typeface="Tahoma"/>
                <a:cs typeface="Arial"/>
              </a:rPr>
              <a:t>1,3</a:t>
            </a:r>
            <a:r>
              <a:rPr lang="en-US" sz="2000" b="1" spc="105">
                <a:solidFill>
                  <a:srgbClr val="0C2517"/>
                </a:solidFill>
                <a:latin typeface="Arial"/>
                <a:ea typeface="Tahoma"/>
                <a:cs typeface="Arial"/>
              </a:rPr>
              <a:t>, &amp; Julie Markant</a:t>
            </a:r>
            <a:r>
              <a:rPr lang="en-US" sz="2000" b="1" spc="105" baseline="30000">
                <a:solidFill>
                  <a:srgbClr val="0C2517"/>
                </a:solidFill>
                <a:latin typeface="Arial"/>
                <a:ea typeface="Tahoma"/>
                <a:cs typeface="Arial"/>
              </a:rPr>
              <a:t>1,4</a:t>
            </a:r>
          </a:p>
          <a:p>
            <a:pPr algn="ctr">
              <a:lnSpc>
                <a:spcPct val="100000"/>
              </a:lnSpc>
            </a:pPr>
            <a:endParaRPr lang="en-US" sz="300">
              <a:latin typeface="Arial"/>
              <a:ea typeface="Tahoma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US" sz="1300" spc="105" baseline="30000">
                <a:latin typeface="Arial"/>
                <a:ea typeface="Tahoma"/>
                <a:cs typeface="Arial"/>
              </a:rPr>
              <a:t>                         1</a:t>
            </a:r>
            <a:r>
              <a:rPr lang="en-US" sz="1300" spc="105">
                <a:latin typeface="Arial"/>
                <a:ea typeface="Tahoma"/>
                <a:cs typeface="Arial"/>
              </a:rPr>
              <a:t>Department of Psychology, Tulane University, </a:t>
            </a:r>
            <a:r>
              <a:rPr lang="en-US" sz="1300" spc="105" baseline="30000">
                <a:latin typeface="Arial"/>
                <a:ea typeface="Tahoma"/>
                <a:cs typeface="Arial"/>
              </a:rPr>
              <a:t>2</a:t>
            </a:r>
            <a:r>
              <a:rPr lang="en-US" sz="1300" spc="105">
                <a:latin typeface="Arial"/>
                <a:ea typeface="Tahoma"/>
                <a:cs typeface="Arial"/>
              </a:rPr>
              <a:t>Neuroscience Program, Tulane University, </a:t>
            </a:r>
            <a:r>
              <a:rPr lang="en-US" sz="1300" spc="105" baseline="30000">
                <a:latin typeface="Arial"/>
                <a:ea typeface="Tahoma"/>
                <a:cs typeface="Arial"/>
              </a:rPr>
              <a:t>3</a:t>
            </a:r>
            <a:r>
              <a:rPr lang="en-US" sz="1300" spc="105">
                <a:latin typeface="Arial"/>
                <a:ea typeface="Tahoma"/>
                <a:cs typeface="Arial"/>
              </a:rPr>
              <a:t>Department of Psychological Sciences, University of Connecticut, </a:t>
            </a:r>
            <a:r>
              <a:rPr lang="en-US" sz="1300" spc="105" baseline="30000">
                <a:latin typeface="Arial"/>
                <a:ea typeface="Tahoma"/>
                <a:cs typeface="Arial"/>
              </a:rPr>
              <a:t>4</a:t>
            </a:r>
            <a:r>
              <a:rPr lang="en-US" sz="1300" spc="105">
                <a:latin typeface="Arial"/>
                <a:ea typeface="Tahoma"/>
                <a:cs typeface="Arial"/>
              </a:rPr>
              <a:t>Tulane Brain Institute, Tulane University                                </a:t>
            </a:r>
          </a:p>
        </p:txBody>
      </p:sp>
      <p:sp>
        <p:nvSpPr>
          <p:cNvPr id="152" name="object 49">
            <a:extLst>
              <a:ext uri="{FF2B5EF4-FFF2-40B4-BE49-F238E27FC236}">
                <a16:creationId xmlns:a16="http://schemas.microsoft.com/office/drawing/2014/main" id="{FF2B3C7F-321C-5952-3A4B-1C8B08F836DC}"/>
              </a:ext>
            </a:extLst>
          </p:cNvPr>
          <p:cNvSpPr txBox="1"/>
          <p:nvPr/>
        </p:nvSpPr>
        <p:spPr>
          <a:xfrm>
            <a:off x="4018293" y="2320861"/>
            <a:ext cx="2586745" cy="492443"/>
          </a:xfrm>
          <a:prstGeom prst="rect">
            <a:avLst/>
          </a:prstGeom>
          <a:solidFill>
            <a:srgbClr val="265A39"/>
          </a:solidFill>
          <a:ln w="38100">
            <a:solidFill>
              <a:srgbClr val="1C496F"/>
            </a:solidFill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475"/>
              </a:spcBef>
            </a:pPr>
            <a:r>
              <a:rPr lang="en-US" sz="3200" b="1" spc="-95">
                <a:solidFill>
                  <a:schemeClr val="bg1"/>
                </a:solidFill>
                <a:effectLst>
                  <a:glow rad="127000">
                    <a:srgbClr val="003D65">
                      <a:alpha val="40000"/>
                    </a:srgb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>
                <a:solidFill>
                  <a:schemeClr val="bg1"/>
                </a:solidFill>
                <a:effectLst>
                  <a:glow rad="127000">
                    <a:srgbClr val="003D65">
                      <a:alpha val="40000"/>
                    </a:srgb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ntroduction</a:t>
            </a:r>
            <a:endParaRPr lang="en-US" sz="2400">
              <a:solidFill>
                <a:schemeClr val="bg1"/>
              </a:solidFill>
              <a:effectLst>
                <a:glow rad="127000">
                  <a:srgbClr val="003D65">
                    <a:alpha val="40000"/>
                  </a:srgb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80AFC3-C6F6-2017-2DEE-6A951B5A00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74908" y="1737360"/>
            <a:ext cx="1447800" cy="4273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4472B1-11FF-9B3E-E7C4-ADE8C21447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52264" y="145162"/>
            <a:ext cx="1611523" cy="1460788"/>
          </a:xfrm>
          <a:prstGeom prst="rect">
            <a:avLst/>
          </a:prstGeom>
        </p:spPr>
      </p:pic>
      <p:sp>
        <p:nvSpPr>
          <p:cNvPr id="148" name="object 49">
            <a:extLst>
              <a:ext uri="{FF2B5EF4-FFF2-40B4-BE49-F238E27FC236}">
                <a16:creationId xmlns:a16="http://schemas.microsoft.com/office/drawing/2014/main" id="{8963D61D-0368-6C06-275C-CA85FA6D5D22}"/>
              </a:ext>
            </a:extLst>
          </p:cNvPr>
          <p:cNvSpPr txBox="1"/>
          <p:nvPr/>
        </p:nvSpPr>
        <p:spPr>
          <a:xfrm>
            <a:off x="14357176" y="2294885"/>
            <a:ext cx="2438400" cy="492443"/>
          </a:xfrm>
          <a:prstGeom prst="rect">
            <a:avLst/>
          </a:prstGeom>
          <a:solidFill>
            <a:srgbClr val="265A39"/>
          </a:solidFill>
          <a:ln w="38100">
            <a:solidFill>
              <a:srgbClr val="1C496F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475"/>
              </a:spcBef>
            </a:pPr>
            <a:r>
              <a:rPr lang="en-US" sz="3200" b="1" spc="-95">
                <a:solidFill>
                  <a:srgbClr val="ECE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sz="3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DC919C9-6CDE-B442-A84D-9111E1037F0A}"/>
              </a:ext>
            </a:extLst>
          </p:cNvPr>
          <p:cNvSpPr/>
          <p:nvPr/>
        </p:nvSpPr>
        <p:spPr>
          <a:xfrm>
            <a:off x="11052313" y="11808371"/>
            <a:ext cx="8989591" cy="5631511"/>
          </a:xfrm>
          <a:prstGeom prst="rect">
            <a:avLst/>
          </a:prstGeom>
          <a:solidFill>
            <a:srgbClr val="DDEBF8"/>
          </a:solidFill>
          <a:ln w="38100">
            <a:solidFill>
              <a:srgbClr val="1C496F"/>
            </a:solidFill>
            <a:beve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bIns="0" rtlCol="0" anchor="ctr">
            <a:normAutofit fontScale="25000" lnSpcReduction="20000"/>
          </a:bodyPr>
          <a:lstStyle/>
          <a:p>
            <a:pPr marL="274320" indent="-164592">
              <a:lnSpc>
                <a:spcPct val="133000"/>
              </a:lnSpc>
              <a:spcAft>
                <a:spcPts val="600"/>
              </a:spcAft>
            </a:pPr>
            <a:endParaRPr lang="en-US" sz="13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74320" indent="-164592">
              <a:lnSpc>
                <a:spcPct val="133000"/>
              </a:lnSpc>
              <a:spcAft>
                <a:spcPts val="600"/>
              </a:spcAft>
            </a:pPr>
            <a:endParaRPr lang="en-US" sz="13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74320" indent="-164592">
              <a:lnSpc>
                <a:spcPct val="133000"/>
              </a:lnSpc>
              <a:spcAft>
                <a:spcPts val="600"/>
              </a:spcAft>
            </a:pPr>
            <a:endParaRPr lang="en-US" sz="13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82880" indent="-164592">
              <a:lnSpc>
                <a:spcPct val="132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chemeClr val="tx1"/>
                </a:solidFill>
                <a:latin typeface="Arial"/>
                <a:cs typeface="Arial"/>
              </a:rPr>
              <a:t>Preliminary findings indicate that increased</a:t>
            </a: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 maternal interpersonal lifespan trauma exposure related to more robust </a:t>
            </a:r>
            <a:r>
              <a:rPr lang="en-US" sz="7600" b="1" dirty="0">
                <a:solidFill>
                  <a:srgbClr val="265A39"/>
                </a:solidFill>
                <a:latin typeface="Arial"/>
                <a:ea typeface="+mn-lt"/>
                <a:cs typeface="+mn-lt"/>
              </a:rPr>
              <a:t>infant attention control </a:t>
            </a: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at 6 months.</a:t>
            </a:r>
          </a:p>
          <a:p>
            <a:pPr marL="640080" lvl="3" indent="-164592">
              <a:lnSpc>
                <a:spcPct val="132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This suggests that caregiver’s interpersonal exposure to trauma throughout the lifespan may relate to mechanisms that facilitate the development of attention control abilities in infancy. </a:t>
            </a:r>
          </a:p>
          <a:p>
            <a:pPr marL="182880" indent="-164592">
              <a:lnSpc>
                <a:spcPct val="132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Results differ from prior literature, which largely links increased maternal exposure to trauma with reduced EF abilities in infancy and childhood</a:t>
            </a:r>
            <a:r>
              <a:rPr lang="en-US" sz="7600" baseline="300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6</a:t>
            </a: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. </a:t>
            </a:r>
          </a:p>
          <a:p>
            <a:pPr marL="640080" lvl="3" indent="-164592">
              <a:lnSpc>
                <a:spcPct val="132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However, research into </a:t>
            </a:r>
            <a:r>
              <a:rPr lang="en-US" sz="7600" dirty="0" err="1">
                <a:solidFill>
                  <a:schemeClr val="tx1"/>
                </a:solidFill>
                <a:latin typeface="Arial"/>
                <a:ea typeface="+mn-lt"/>
                <a:cs typeface="+mn-lt"/>
              </a:rPr>
              <a:t>EFs</a:t>
            </a: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 within infancy remains limited.</a:t>
            </a:r>
          </a:p>
          <a:p>
            <a:pPr marL="640080" lvl="3" indent="-164592">
              <a:lnSpc>
                <a:spcPct val="132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Additionally, the relationship between infant attention control and maternal interpersonal lifespan traumas has not been directly explored previously.</a:t>
            </a:r>
          </a:p>
          <a:p>
            <a:pPr marL="182880" indent="-164592">
              <a:lnSpc>
                <a:spcPct val="132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Overall, these results suggest that infant attention control differentially relates to maternal interpersonal trauma exposure between 4 and 6 months. </a:t>
            </a:r>
          </a:p>
          <a:p>
            <a:pPr marL="182880" lvl="1" indent="-164592">
              <a:lnSpc>
                <a:spcPct val="132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Further exploration is needed to understand the underlying mechanisms driving this shift across timepoints.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46B6F96-6F14-4501-895A-FCDD4C8EB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879544"/>
              </p:ext>
            </p:extLst>
          </p:nvPr>
        </p:nvGraphicFramePr>
        <p:xfrm>
          <a:off x="140225" y="10868102"/>
          <a:ext cx="10733256" cy="1355270"/>
        </p:xfrm>
        <a:graphic>
          <a:graphicData uri="http://schemas.openxmlformats.org/drawingml/2006/table">
            <a:tbl>
              <a:tblPr firstRow="1">
                <a:tableStyleId>{0660B408-B3CF-4A94-85FC-2B1E0A45F4A2}</a:tableStyleId>
              </a:tblPr>
              <a:tblGrid>
                <a:gridCol w="1043117">
                  <a:extLst>
                    <a:ext uri="{9D8B030D-6E8A-4147-A177-3AD203B41FA5}">
                      <a16:colId xmlns:a16="http://schemas.microsoft.com/office/drawing/2014/main" val="1900096568"/>
                    </a:ext>
                  </a:extLst>
                </a:gridCol>
                <a:gridCol w="519953">
                  <a:extLst>
                    <a:ext uri="{9D8B030D-6E8A-4147-A177-3AD203B41FA5}">
                      <a16:colId xmlns:a16="http://schemas.microsoft.com/office/drawing/2014/main" val="257833377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95547285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132194565"/>
                    </a:ext>
                  </a:extLst>
                </a:gridCol>
                <a:gridCol w="1986977">
                  <a:extLst>
                    <a:ext uri="{9D8B030D-6E8A-4147-A177-3AD203B41FA5}">
                      <a16:colId xmlns:a16="http://schemas.microsoft.com/office/drawing/2014/main" val="58165552"/>
                    </a:ext>
                  </a:extLst>
                </a:gridCol>
                <a:gridCol w="4260715">
                  <a:extLst>
                    <a:ext uri="{9D8B030D-6E8A-4147-A177-3AD203B41FA5}">
                      <a16:colId xmlns:a16="http://schemas.microsoft.com/office/drawing/2014/main" val="2731675793"/>
                    </a:ext>
                  </a:extLst>
                </a:gridCol>
              </a:tblGrid>
              <a:tr h="381516">
                <a:tc>
                  <a:txBody>
                    <a:bodyPr/>
                    <a:lstStyle/>
                    <a:p>
                      <a:pPr algn="ctr"/>
                      <a:r>
                        <a:rPr lang="en-US" sz="1650" b="1" i="0">
                          <a:solidFill>
                            <a:schemeClr val="bg1"/>
                          </a:solidFill>
                          <a:latin typeface="Aptos SemiBold"/>
                          <a:cs typeface="Arial"/>
                        </a:rPr>
                        <a:t>Timepoint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9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50" b="1" i="1">
                          <a:solidFill>
                            <a:schemeClr val="bg1"/>
                          </a:solidFill>
                          <a:latin typeface="Aptos SemiBold"/>
                          <a:cs typeface="Arial"/>
                        </a:rPr>
                        <a:t>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99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n-US" sz="1650" b="1" i="0">
                          <a:solidFill>
                            <a:schemeClr val="bg1"/>
                          </a:solidFill>
                          <a:latin typeface="Aptos SemiBold"/>
                          <a:cs typeface="Arial"/>
                        </a:rPr>
                        <a:t>M</a:t>
                      </a:r>
                      <a:r>
                        <a:rPr lang="en-US" sz="1650" b="1" i="0" baseline="-25000">
                          <a:solidFill>
                            <a:schemeClr val="bg1"/>
                          </a:solidFill>
                          <a:latin typeface="Aptos SemiBold"/>
                          <a:cs typeface="Arial"/>
                        </a:rPr>
                        <a:t>(age) </a:t>
                      </a:r>
                      <a:r>
                        <a:rPr lang="en-US" sz="1650" b="1" i="0">
                          <a:solidFill>
                            <a:schemeClr val="bg1"/>
                          </a:solidFill>
                          <a:latin typeface="Aptos SemiBold"/>
                          <a:cs typeface="Arial"/>
                        </a:rPr>
                        <a:t>                           </a:t>
                      </a:r>
                      <a:endParaRPr lang="en-US" sz="1650" b="1" i="0" kern="1200">
                        <a:solidFill>
                          <a:schemeClr val="bg1"/>
                        </a:solidFill>
                        <a:latin typeface="Aptos SemiBold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99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n-US" sz="1650" b="1" i="0" kern="1200">
                          <a:solidFill>
                            <a:schemeClr val="bg1"/>
                          </a:solidFill>
                          <a:latin typeface="Aptos SemiBold"/>
                          <a:ea typeface="+mn-ea"/>
                          <a:cs typeface="Arial"/>
                        </a:rPr>
                        <a:t>SD</a:t>
                      </a:r>
                      <a:r>
                        <a:rPr lang="en-US" sz="1650" b="1" i="0" baseline="-25000">
                          <a:solidFill>
                            <a:schemeClr val="bg1"/>
                          </a:solidFill>
                          <a:latin typeface="Aptos SemiBold"/>
                          <a:cs typeface="Arial"/>
                        </a:rPr>
                        <a:t>(age) </a:t>
                      </a:r>
                      <a:endParaRPr lang="en-US" sz="1650" b="1" i="0" kern="1200">
                        <a:solidFill>
                          <a:schemeClr val="bg1"/>
                        </a:solidFill>
                        <a:latin typeface="Aptos SemiBold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9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50" b="1" i="0">
                          <a:solidFill>
                            <a:schemeClr val="bg1"/>
                          </a:solidFill>
                          <a:latin typeface="Aptos SemiBold"/>
                          <a:cs typeface="Arial"/>
                        </a:rPr>
                        <a:t>Sex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699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10400" rtl="0" eaLnBrk="1" latinLnBrk="0" hangingPunct="1"/>
                      <a:r>
                        <a:rPr lang="en-US" sz="1650" b="1" i="0">
                          <a:solidFill>
                            <a:schemeClr val="bg1"/>
                          </a:solidFill>
                          <a:latin typeface="Aptos SemiBold"/>
                          <a:cs typeface="Arial"/>
                        </a:rPr>
                        <a:t>Race</a:t>
                      </a:r>
                      <a:endParaRPr lang="en-US" sz="1650" b="1" i="0" kern="1200">
                        <a:solidFill>
                          <a:schemeClr val="bg1"/>
                        </a:solidFill>
                        <a:latin typeface="Aptos SemiBold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69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331983"/>
                  </a:ext>
                </a:extLst>
              </a:tr>
              <a:tr h="486877">
                <a:tc>
                  <a:txBody>
                    <a:bodyPr/>
                    <a:lstStyle/>
                    <a:p>
                      <a:pPr algn="ctr"/>
                      <a:r>
                        <a:rPr lang="en-US" sz="1650" b="1" i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Visit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50" b="1" i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buNone/>
                      </a:pPr>
                      <a:r>
                        <a:rPr lang="en-US" sz="1650" b="1" i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4 months, 1 day</a:t>
                      </a:r>
                      <a:endParaRPr lang="en-US" sz="1650" b="1" i="0" kern="1200">
                        <a:solidFill>
                          <a:schemeClr val="tx1"/>
                        </a:solidFill>
                        <a:latin typeface="Aptos SemiBold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buNone/>
                      </a:pPr>
                      <a:r>
                        <a:rPr lang="en-US" sz="1650" b="1" i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7.2 Days</a:t>
                      </a:r>
                      <a:endParaRPr lang="en-US" sz="1650" b="1" i="0" kern="1200">
                        <a:solidFill>
                          <a:schemeClr val="tx1"/>
                        </a:solidFill>
                        <a:latin typeface="Aptos SemiBold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buNone/>
                      </a:pPr>
                      <a:r>
                        <a:rPr lang="en-US" sz="1650" b="1" i="0" kern="1200">
                          <a:solidFill>
                            <a:schemeClr val="tx1"/>
                          </a:solidFill>
                          <a:latin typeface="Aptos SemiBold"/>
                          <a:ea typeface="+mn-ea"/>
                          <a:cs typeface="Arial"/>
                        </a:rPr>
                        <a:t>25 male, 12 female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n-US" sz="1650" b="1" i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23 White,  7 Black, 4 Biracial, 1 Asian, 2 other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54565"/>
                  </a:ext>
                </a:extLst>
              </a:tr>
              <a:tr h="486877">
                <a:tc>
                  <a:txBody>
                    <a:bodyPr/>
                    <a:lstStyle/>
                    <a:p>
                      <a:pPr algn="ctr"/>
                      <a:r>
                        <a:rPr lang="en-US" sz="1650" b="1" i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Visit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50" b="1" i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buNone/>
                      </a:pPr>
                      <a:r>
                        <a:rPr lang="en-US" sz="1650" b="1" i="0" dirty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5 months, 26 days </a:t>
                      </a:r>
                      <a:endParaRPr lang="en-US" sz="1650" b="1" i="0" kern="1200" dirty="0">
                        <a:solidFill>
                          <a:schemeClr val="tx1"/>
                        </a:solidFill>
                        <a:latin typeface="Aptos SemiBold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buNone/>
                      </a:pPr>
                      <a:r>
                        <a:rPr lang="en-US" sz="1650" b="1" i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9.7 days</a:t>
                      </a:r>
                      <a:endParaRPr lang="en-US" sz="1650" b="1" i="0" kern="1200">
                        <a:solidFill>
                          <a:schemeClr val="tx1"/>
                        </a:solidFill>
                        <a:latin typeface="Aptos SemiBold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buNone/>
                      </a:pPr>
                      <a:r>
                        <a:rPr lang="en-US" sz="1650" b="1" i="0" dirty="0">
                          <a:solidFill>
                            <a:schemeClr val="tx1"/>
                          </a:solidFill>
                          <a:latin typeface="Aptos SemiBold"/>
                          <a:cs typeface="Arial"/>
                        </a:rPr>
                        <a:t>20 male, 11 female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buNone/>
                      </a:pPr>
                      <a:r>
                        <a:rPr lang="en-US" sz="1650" b="1" i="0" u="none" strike="noStrike" noProof="0" dirty="0">
                          <a:solidFill>
                            <a:schemeClr val="tx1"/>
                          </a:solidFill>
                          <a:latin typeface="Aptos SemiBold"/>
                        </a:rPr>
                        <a:t>19 White, 5 Black, 3 Biracial, 1 Asian, 3 other</a:t>
                      </a:r>
                      <a:endParaRPr lang="en-US" sz="1650" b="1" i="0" dirty="0">
                        <a:latin typeface="Aptos SemiBold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50661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844636AD-1361-2170-5490-1E8D892A60A6}"/>
              </a:ext>
            </a:extLst>
          </p:cNvPr>
          <p:cNvSpPr txBox="1"/>
          <p:nvPr/>
        </p:nvSpPr>
        <p:spPr>
          <a:xfrm>
            <a:off x="125404" y="13042607"/>
            <a:ext cx="6821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</a:pP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Continuous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eye tracking via </a:t>
            </a:r>
            <a:r>
              <a:rPr lang="en-US" dirty="0" err="1">
                <a:solidFill>
                  <a:schemeClr val="tx1"/>
                </a:solidFill>
                <a:latin typeface="Arial"/>
                <a:cs typeface="Arial"/>
              </a:rPr>
              <a:t>Eyelink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1000 Plus (500 Hz)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7960109-A58D-38B3-339D-9BF0EBAFA357}"/>
              </a:ext>
            </a:extLst>
          </p:cNvPr>
          <p:cNvSpPr txBox="1"/>
          <p:nvPr/>
        </p:nvSpPr>
        <p:spPr>
          <a:xfrm>
            <a:off x="14294680" y="11818011"/>
            <a:ext cx="2766777" cy="492443"/>
          </a:xfrm>
          <a:prstGeom prst="rect">
            <a:avLst/>
          </a:prstGeom>
          <a:solidFill>
            <a:srgbClr val="265A39"/>
          </a:solidFill>
          <a:ln w="38100">
            <a:solidFill>
              <a:srgbClr val="1C496F"/>
            </a:solidFill>
          </a:ln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200" b="1" spc="-95">
                <a:solidFill>
                  <a:srgbClr val="ECECEC"/>
                </a:solidFill>
                <a:latin typeface="Arial"/>
                <a:cs typeface="Arial"/>
              </a:rPr>
              <a:t>Discussion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ED13EB-5B06-D044-48F4-BC98BBF8F555}"/>
              </a:ext>
            </a:extLst>
          </p:cNvPr>
          <p:cNvSpPr/>
          <p:nvPr/>
        </p:nvSpPr>
        <p:spPr>
          <a:xfrm>
            <a:off x="11052313" y="17544726"/>
            <a:ext cx="8988552" cy="1649437"/>
          </a:xfrm>
          <a:prstGeom prst="rect">
            <a:avLst/>
          </a:prstGeom>
          <a:solidFill>
            <a:srgbClr val="DDEBF8"/>
          </a:solidFill>
          <a:ln w="38100">
            <a:solidFill>
              <a:srgbClr val="1C49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5760" rIns="0" bIns="0" rtlCol="0" anchor="ctr">
            <a:norm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This 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research was supported by NICHD 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R01 HD108325. Thank you to the families who participated in our research and the research staff at the Learning and Brain Development Lab who made this project possible.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951B6BA-4287-325B-B618-F9ECAB2364D6}"/>
              </a:ext>
              <a:ext uri="{147F2762-F138-4A5C-976F-8EAC2B608ADB}">
                <a16:predDERef xmlns:a16="http://schemas.microsoft.com/office/drawing/2014/main" pred="{367CECF9-17D9-418B-8DC7-3D49ACD735A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750475"/>
              </p:ext>
            </p:extLst>
          </p:nvPr>
        </p:nvGraphicFramePr>
        <p:xfrm>
          <a:off x="11155122" y="6897459"/>
          <a:ext cx="8272042" cy="4832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CD985254-34CD-CF78-C872-F6CBD60D446A}"/>
              </a:ext>
              <a:ext uri="{147F2762-F138-4A5C-976F-8EAC2B608ADB}">
                <a16:predDERef xmlns:a16="http://schemas.microsoft.com/office/drawing/2014/main" pred="{81D38EE2-D86F-8711-C1E4-BF7E7774A0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77315"/>
              </p:ext>
            </p:extLst>
          </p:nvPr>
        </p:nvGraphicFramePr>
        <p:xfrm>
          <a:off x="11083159" y="2512332"/>
          <a:ext cx="8723675" cy="4692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AE06C886-36D5-C6CF-1A41-91793D1DB354}"/>
              </a:ext>
            </a:extLst>
          </p:cNvPr>
          <p:cNvSpPr txBox="1"/>
          <p:nvPr/>
        </p:nvSpPr>
        <p:spPr>
          <a:xfrm>
            <a:off x="17596692" y="3709574"/>
            <a:ext cx="22744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n w="0"/>
                <a:latin typeface="Arial"/>
                <a:cs typeface="Arial"/>
              </a:rPr>
              <a:t>There was no relation between  maternal ACEs and infant attention control at either 4 or 6 months of age</a:t>
            </a:r>
            <a:r>
              <a:rPr lang="en-US" sz="1900" dirty="0">
                <a:latin typeface="Arial"/>
                <a:cs typeface="Arial"/>
              </a:rPr>
              <a:t>.</a:t>
            </a:r>
            <a:r>
              <a:rPr lang="en-US" sz="19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58FFB8-7344-3CFB-B2DD-B436122F05CF}"/>
              </a:ext>
            </a:extLst>
          </p:cNvPr>
          <p:cNvSpPr txBox="1"/>
          <p:nvPr/>
        </p:nvSpPr>
        <p:spPr>
          <a:xfrm>
            <a:off x="17578349" y="7797127"/>
            <a:ext cx="23491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Arial"/>
                <a:cs typeface="Arial"/>
              </a:rPr>
              <a:t>Increased maternal interpersonal lifespan trauma exposure</a:t>
            </a:r>
            <a:r>
              <a:rPr lang="en-US" sz="1900" i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900" dirty="0">
                <a:solidFill>
                  <a:schemeClr val="tx1"/>
                </a:solidFill>
                <a:latin typeface="Arial"/>
                <a:cs typeface="Arial"/>
              </a:rPr>
              <a:t>related to more robust infant attention control at </a:t>
            </a:r>
            <a:r>
              <a:rPr lang="en-US" sz="1900" b="1" dirty="0">
                <a:solidFill>
                  <a:schemeClr val="tx1"/>
                </a:solidFill>
                <a:latin typeface="Arial"/>
                <a:cs typeface="Arial"/>
              </a:rPr>
              <a:t>6 months</a:t>
            </a:r>
            <a:r>
              <a:rPr lang="en-US" sz="1900" dirty="0">
                <a:solidFill>
                  <a:schemeClr val="tx1"/>
                </a:solidFill>
                <a:latin typeface="Arial"/>
                <a:cs typeface="Arial"/>
              </a:rPr>
              <a:t> but not at 4 months of age. </a:t>
            </a:r>
            <a:endParaRPr lang="en-US" sz="1900" i="1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sz="1600" dirty="0"/>
          </a:p>
        </p:txBody>
      </p:sp>
      <p:sp>
        <p:nvSpPr>
          <p:cNvPr id="33" name="object 49">
            <a:extLst>
              <a:ext uri="{FF2B5EF4-FFF2-40B4-BE49-F238E27FC236}">
                <a16:creationId xmlns:a16="http://schemas.microsoft.com/office/drawing/2014/main" id="{35FF49C9-516F-B47D-EFF8-1C9C15B48837}"/>
              </a:ext>
            </a:extLst>
          </p:cNvPr>
          <p:cNvSpPr txBox="1"/>
          <p:nvPr/>
        </p:nvSpPr>
        <p:spPr>
          <a:xfrm>
            <a:off x="3513127" y="8742218"/>
            <a:ext cx="4279366" cy="457200"/>
          </a:xfrm>
          <a:prstGeom prst="rect">
            <a:avLst/>
          </a:prstGeom>
          <a:solidFill>
            <a:srgbClr val="265A39"/>
          </a:solidFill>
          <a:ln w="38100">
            <a:solidFill>
              <a:srgbClr val="1C496F"/>
            </a:solidFill>
          </a:ln>
          <a:effectLst/>
        </p:spPr>
        <p:txBody>
          <a:bodyPr vert="horz" wrap="square" lIns="91440" tIns="0" rIns="91440" bIns="0" rtlCol="0" anchor="ctr" anchorCtr="0">
            <a:spAutoFit/>
          </a:bodyPr>
          <a:lstStyle/>
          <a:p>
            <a:pPr algn="ctr">
              <a:spcBef>
                <a:spcPts val="475"/>
              </a:spcBef>
            </a:pPr>
            <a:r>
              <a:rPr lang="en-US" sz="3200" b="1" spc="-30">
                <a:solidFill>
                  <a:schemeClr val="bg1"/>
                </a:solidFill>
                <a:latin typeface="Arial"/>
                <a:cs typeface="Arial"/>
              </a:rPr>
              <a:t>Research Question</a:t>
            </a:r>
            <a:endParaRPr lang="en-US" sz="32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object 49">
            <a:extLst>
              <a:ext uri="{FF2B5EF4-FFF2-40B4-BE49-F238E27FC236}">
                <a16:creationId xmlns:a16="http://schemas.microsoft.com/office/drawing/2014/main" id="{6D6D2812-5FD1-56F9-2BF4-CA231676D414}"/>
              </a:ext>
            </a:extLst>
          </p:cNvPr>
          <p:cNvSpPr txBox="1"/>
          <p:nvPr/>
        </p:nvSpPr>
        <p:spPr>
          <a:xfrm>
            <a:off x="4522471" y="10178163"/>
            <a:ext cx="1973946" cy="492443"/>
          </a:xfrm>
          <a:prstGeom prst="rect">
            <a:avLst/>
          </a:prstGeom>
          <a:solidFill>
            <a:srgbClr val="265A39"/>
          </a:solidFill>
          <a:ln w="38100">
            <a:solidFill>
              <a:srgbClr val="1C496F"/>
            </a:solidFill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475"/>
              </a:spcBef>
            </a:pPr>
            <a:r>
              <a:rPr lang="en-US" sz="3200" b="1" spc="-30">
                <a:solidFill>
                  <a:schemeClr val="bg1"/>
                </a:solidFill>
                <a:latin typeface="Arial"/>
                <a:cs typeface="Arial"/>
              </a:rPr>
              <a:t>Methods</a:t>
            </a:r>
            <a:endParaRPr lang="en-US" sz="32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F41ED1C2-64A9-9653-950A-C934B4C76143}"/>
              </a:ext>
            </a:extLst>
          </p:cNvPr>
          <p:cNvSpPr txBox="1"/>
          <p:nvPr/>
        </p:nvSpPr>
        <p:spPr>
          <a:xfrm>
            <a:off x="109183" y="12732666"/>
            <a:ext cx="8188656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91440" marR="0" lvl="0" defTabSz="4572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easure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of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5C3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endogenous attention control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indexed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by inhibition of return (IOR). 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aphicFrame>
        <p:nvGraphicFramePr>
          <p:cNvPr id="150" name="Table 149">
            <a:extLst>
              <a:ext uri="{FF2B5EF4-FFF2-40B4-BE49-F238E27FC236}">
                <a16:creationId xmlns:a16="http://schemas.microsoft.com/office/drawing/2014/main" id="{668C4782-CBD5-A23C-215E-CDEF6EB728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880126"/>
              </p:ext>
            </p:extLst>
          </p:nvPr>
        </p:nvGraphicFramePr>
        <p:xfrm>
          <a:off x="145524" y="16477130"/>
          <a:ext cx="10708963" cy="2646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972">
                  <a:extLst>
                    <a:ext uri="{9D8B030D-6E8A-4147-A177-3AD203B41FA5}">
                      <a16:colId xmlns:a16="http://schemas.microsoft.com/office/drawing/2014/main" val="1696744080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val="2693709972"/>
                    </a:ext>
                  </a:extLst>
                </a:gridCol>
                <a:gridCol w="6242730">
                  <a:extLst>
                    <a:ext uri="{9D8B030D-6E8A-4147-A177-3AD203B41FA5}">
                      <a16:colId xmlns:a16="http://schemas.microsoft.com/office/drawing/2014/main" val="3956873538"/>
                    </a:ext>
                  </a:extLst>
                </a:gridCol>
              </a:tblGrid>
              <a:tr h="741384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30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 Control (IOR)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0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u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Infant</a:t>
                      </a:r>
                      <a:r>
                        <a:rPr lang="en-US" sz="1700" b="0" u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assessment at 4 &amp; 6 months.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10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u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Calculated as the difference eye movement RT to cued - </a:t>
                      </a:r>
                      <a:r>
                        <a:rPr lang="en-US" sz="1700" b="0" u="none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uncued</a:t>
                      </a:r>
                      <a:r>
                        <a:rPr lang="en-US" sz="1700" b="0" u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targets. Positive RT difference scores = IOR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201820"/>
                  </a:ext>
                </a:extLst>
              </a:tr>
              <a:tr h="934677">
                <a:tc>
                  <a:txBody>
                    <a:bodyPr/>
                    <a:lstStyle/>
                    <a:p>
                      <a:pPr marL="0" marR="0" lvl="0" indent="0" algn="ctr" defTabSz="2010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Adverse Childhood Experiences (ACEs):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0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Caregiver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r>
                        <a:rPr lang="en-US" sz="1700" b="0" u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ssessment at 4 months.</a:t>
                      </a:r>
                      <a:endParaRPr lang="en-US" sz="17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10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Assessed via the Adverse Childhood Experiences questionnaire</a:t>
                      </a:r>
                      <a:r>
                        <a:rPr lang="en-US" sz="1700" baseline="300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; Sum of childhood abuses and household dysfunctions experienced by CGs in early life.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762799"/>
                  </a:ext>
                </a:extLst>
              </a:tr>
              <a:tr h="934677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30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Exposure to Potentially Traumatic Interpersonal Events (PTE):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0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Caregiver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r>
                        <a:rPr lang="en-US" sz="1700" b="0" u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ssessment 4 &amp; 6 months.</a:t>
                      </a:r>
                      <a:endParaRPr lang="en-US" sz="17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10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Assessed via the Interpersonal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subscale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of the Life Events Checklist</a:t>
                      </a:r>
                      <a:r>
                        <a:rPr lang="en-US" sz="1700" baseline="300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</a:t>
                      </a:r>
                      <a:r>
                        <a:rPr lang="en-US" sz="170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; S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um of experienced or witnessed potentially traumatic events involving harm by another person.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956575"/>
                  </a:ext>
                </a:extLst>
              </a:tr>
            </a:tbl>
          </a:graphicData>
        </a:graphic>
      </p:graphicFrame>
      <p:sp>
        <p:nvSpPr>
          <p:cNvPr id="151" name="object 49">
            <a:extLst>
              <a:ext uri="{FF2B5EF4-FFF2-40B4-BE49-F238E27FC236}">
                <a16:creationId xmlns:a16="http://schemas.microsoft.com/office/drawing/2014/main" id="{C7DC89F3-7603-3C2A-E44A-AE212F130E75}"/>
              </a:ext>
            </a:extLst>
          </p:cNvPr>
          <p:cNvSpPr txBox="1"/>
          <p:nvPr/>
        </p:nvSpPr>
        <p:spPr>
          <a:xfrm>
            <a:off x="13471655" y="17544726"/>
            <a:ext cx="4133589" cy="369332"/>
          </a:xfrm>
          <a:prstGeom prst="rect">
            <a:avLst/>
          </a:prstGeom>
          <a:solidFill>
            <a:srgbClr val="265A39"/>
          </a:solidFill>
          <a:ln w="38100">
            <a:solidFill>
              <a:srgbClr val="1C496F"/>
            </a:solidFill>
          </a:ln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Arial"/>
                <a:cs typeface="Arial"/>
              </a:rPr>
              <a:t>Acknowledgements</a:t>
            </a:r>
            <a:endParaRPr lang="en-US" sz="32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6D78C1E-123F-B8E3-BC01-D53930306E43}"/>
              </a:ext>
            </a:extLst>
          </p:cNvPr>
          <p:cNvSpPr txBox="1"/>
          <p:nvPr/>
        </p:nvSpPr>
        <p:spPr>
          <a:xfrm>
            <a:off x="8393373" y="12510858"/>
            <a:ext cx="8515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56 trials; 28 per type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96C186D-5E95-4334-398B-3B5ACDC2CFFC}"/>
              </a:ext>
            </a:extLst>
          </p:cNvPr>
          <p:cNvGrpSpPr/>
          <p:nvPr/>
        </p:nvGrpSpPr>
        <p:grpSpPr>
          <a:xfrm>
            <a:off x="696036" y="12910777"/>
            <a:ext cx="11041038" cy="3235883"/>
            <a:chOff x="109182" y="13198506"/>
            <a:chExt cx="11350063" cy="3098284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3981CB15-BC71-DA66-F49F-2998D28BEAC7}"/>
                </a:ext>
              </a:extLst>
            </p:cNvPr>
            <p:cNvGrpSpPr/>
            <p:nvPr/>
          </p:nvGrpSpPr>
          <p:grpSpPr>
            <a:xfrm>
              <a:off x="109182" y="13198506"/>
              <a:ext cx="11350063" cy="3098284"/>
              <a:chOff x="146574" y="10205962"/>
              <a:chExt cx="7304519" cy="3271203"/>
            </a:xfrm>
            <a:effectLst>
              <a:outerShdw sx="1000" sy="1000" algn="ctr" rotWithShape="0">
                <a:srgbClr val="000000"/>
              </a:outerShdw>
            </a:effectLst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4E1E931F-5974-508C-299C-9366B1B91DD1}"/>
                  </a:ext>
                </a:extLst>
              </p:cNvPr>
              <p:cNvSpPr/>
              <p:nvPr/>
            </p:nvSpPr>
            <p:spPr>
              <a:xfrm rot="16200000">
                <a:off x="5180176" y="11862121"/>
                <a:ext cx="1583312" cy="1594773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95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6634FA44-B2B6-34CF-7E69-7D010E37CFB3}"/>
                  </a:ext>
                </a:extLst>
              </p:cNvPr>
              <p:cNvSpPr/>
              <p:nvPr/>
            </p:nvSpPr>
            <p:spPr>
              <a:xfrm rot="16200000">
                <a:off x="5181367" y="10200231"/>
                <a:ext cx="1583312" cy="1594773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95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E94C635D-3268-8B4A-A38E-89E8152EB0B3}"/>
                  </a:ext>
                </a:extLst>
              </p:cNvPr>
              <p:cNvGrpSpPr/>
              <p:nvPr/>
            </p:nvGrpSpPr>
            <p:grpSpPr>
              <a:xfrm>
                <a:off x="146574" y="10929568"/>
                <a:ext cx="7304519" cy="2547597"/>
                <a:chOff x="402065" y="10506542"/>
                <a:chExt cx="7676296" cy="2332029"/>
              </a:xfrm>
            </p:grpSpPr>
            <p:pic>
              <p:nvPicPr>
                <p:cNvPr id="111" name="Picture 2">
                  <a:extLst>
                    <a:ext uri="{FF2B5EF4-FFF2-40B4-BE49-F238E27FC236}">
                      <a16:creationId xmlns:a16="http://schemas.microsoft.com/office/drawing/2014/main" id="{175F9EEE-8BD5-EAE5-E909-7D9D12ADBDE9}"/>
                    </a:ext>
                  </a:extLst>
                </p:cNvPr>
                <p:cNvPicPr>
                  <a:picLocks noChangeArrowheads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555818" y="10506542"/>
                  <a:ext cx="1675670" cy="1452753"/>
                </a:xfrm>
                <a:prstGeom prst="rect">
                  <a:avLst/>
                </a:prstGeom>
                <a:ln w="12700" cap="sq">
                  <a:solidFill>
                    <a:schemeClr val="bg1">
                      <a:lumMod val="85000"/>
                    </a:schemeClr>
                  </a:solidFill>
                  <a:bevel/>
                </a:ln>
                <a:effectLst/>
              </p:spPr>
            </p:pic>
            <p:pic>
              <p:nvPicPr>
                <p:cNvPr id="116" name="Picture 14">
                  <a:extLst>
                    <a:ext uri="{FF2B5EF4-FFF2-40B4-BE49-F238E27FC236}">
                      <a16:creationId xmlns:a16="http://schemas.microsoft.com/office/drawing/2014/main" id="{FDAED4C4-EE28-4ECB-994C-A0302EDE815F}"/>
                    </a:ext>
                  </a:extLst>
                </p:cNvPr>
                <p:cNvPicPr>
                  <a:picLocks noChangeArrowheads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124251" y="10859976"/>
                  <a:ext cx="1675614" cy="1452752"/>
                </a:xfrm>
                <a:prstGeom prst="rect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  <a:bevel/>
                </a:ln>
                <a:effectLst/>
              </p:spPr>
            </p:pic>
            <p:pic>
              <p:nvPicPr>
                <p:cNvPr id="117" name="Picture 2">
                  <a:extLst>
                    <a:ext uri="{FF2B5EF4-FFF2-40B4-BE49-F238E27FC236}">
                      <a16:creationId xmlns:a16="http://schemas.microsoft.com/office/drawing/2014/main" id="{69035502-65B7-A4B1-0342-F9C222AB2ED5}"/>
                    </a:ext>
                  </a:extLst>
                </p:cNvPr>
                <p:cNvPicPr>
                  <a:picLocks noChangeArrowheads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3682029" y="11166158"/>
                  <a:ext cx="1675614" cy="1452752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</p:pic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CE28E45B-3C90-8DBB-8BB5-C085838617AD}"/>
                    </a:ext>
                  </a:extLst>
                </p:cNvPr>
                <p:cNvSpPr txBox="1"/>
                <p:nvPr/>
              </p:nvSpPr>
              <p:spPr>
                <a:xfrm>
                  <a:off x="4945799" y="12427651"/>
                  <a:ext cx="3132562" cy="4109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Cued</a:t>
                  </a:r>
                  <a:r>
                    <a:rPr lang="en-US" sz="20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Target</a:t>
                  </a:r>
                  <a:endParaRPr lang="en-US" sz="20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TextBox 123">
                  <a:extLst>
                    <a:ext uri="{FF2B5EF4-FFF2-40B4-BE49-F238E27FC236}">
                      <a16:creationId xmlns:a16="http://schemas.microsoft.com/office/drawing/2014/main" id="{6FCB0098-4E9B-1997-B94D-2B65C3B6F702}"/>
                    </a:ext>
                  </a:extLst>
                </p:cNvPr>
                <p:cNvSpPr txBox="1"/>
                <p:nvPr/>
              </p:nvSpPr>
              <p:spPr>
                <a:xfrm>
                  <a:off x="5117200" y="10942352"/>
                  <a:ext cx="2829319" cy="3793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err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Uncued</a:t>
                  </a:r>
                  <a:r>
                    <a:rPr lang="en-US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Target</a:t>
                  </a:r>
                </a:p>
              </p:txBody>
            </p:sp>
            <p:sp>
              <p:nvSpPr>
                <p:cNvPr id="125" name="TextBox 124">
                  <a:extLst>
                    <a:ext uri="{FF2B5EF4-FFF2-40B4-BE49-F238E27FC236}">
                      <a16:creationId xmlns:a16="http://schemas.microsoft.com/office/drawing/2014/main" id="{016A2C21-3D69-985E-E22F-0EC4BD61AFB4}"/>
                    </a:ext>
                  </a:extLst>
                </p:cNvPr>
                <p:cNvSpPr txBox="1"/>
                <p:nvPr/>
              </p:nvSpPr>
              <p:spPr>
                <a:xfrm>
                  <a:off x="1719884" y="11852730"/>
                  <a:ext cx="1551211" cy="4109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Cue</a:t>
                  </a:r>
                </a:p>
              </p:txBody>
            </p:sp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9DCAEBAF-F3D3-EE74-28B2-64480E4AC231}"/>
                    </a:ext>
                  </a:extLst>
                </p:cNvPr>
                <p:cNvSpPr txBox="1"/>
                <p:nvPr/>
              </p:nvSpPr>
              <p:spPr>
                <a:xfrm>
                  <a:off x="402065" y="11458401"/>
                  <a:ext cx="1551211" cy="4109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Fixation</a:t>
                  </a:r>
                  <a:endPara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62683091-016A-D14D-2D72-F9145D236D4E}"/>
                    </a:ext>
                  </a:extLst>
                </p:cNvPr>
                <p:cNvSpPr txBox="1"/>
                <p:nvPr/>
              </p:nvSpPr>
              <p:spPr>
                <a:xfrm>
                  <a:off x="3248520" y="12267005"/>
                  <a:ext cx="1675079" cy="3876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Delay</a:t>
                  </a:r>
                </a:p>
              </p:txBody>
            </p:sp>
            <p:cxnSp>
              <p:nvCxnSpPr>
                <p:cNvPr id="71" name="Curved Connector 70">
                  <a:extLst>
                    <a:ext uri="{FF2B5EF4-FFF2-40B4-BE49-F238E27FC236}">
                      <a16:creationId xmlns:a16="http://schemas.microsoft.com/office/drawing/2014/main" id="{A5971599-41C2-3A8D-2B38-78F1E25383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079780" y="10654394"/>
                  <a:ext cx="540054" cy="414963"/>
                </a:xfrm>
                <a:prstGeom prst="curvedConnector3">
                  <a:avLst>
                    <a:gd name="adj1" fmla="val 91352"/>
                  </a:avLst>
                </a:prstGeom>
                <a:ln w="76200" cmpd="sng">
                  <a:solidFill>
                    <a:srgbClr val="006813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urved Connector 24">
                  <a:extLst>
                    <a:ext uri="{FF2B5EF4-FFF2-40B4-BE49-F238E27FC236}">
                      <a16:creationId xmlns:a16="http://schemas.microsoft.com/office/drawing/2014/main" id="{13D521A1-C30C-D702-29A6-AE9110F205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31244" y="11059417"/>
                  <a:ext cx="540054" cy="414963"/>
                </a:xfrm>
                <a:prstGeom prst="curvedConnector3">
                  <a:avLst>
                    <a:gd name="adj1" fmla="val 91352"/>
                  </a:avLst>
                </a:prstGeom>
                <a:ln w="76200" cmpd="sng">
                  <a:solidFill>
                    <a:srgbClr val="006813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urved Connector 55">
                  <a:extLst>
                    <a:ext uri="{FF2B5EF4-FFF2-40B4-BE49-F238E27FC236}">
                      <a16:creationId xmlns:a16="http://schemas.microsoft.com/office/drawing/2014/main" id="{D76ADB15-E07B-7C6C-40D3-2F2307EA48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69539" y="11452145"/>
                  <a:ext cx="540054" cy="414963"/>
                </a:xfrm>
                <a:prstGeom prst="curvedConnector3">
                  <a:avLst>
                    <a:gd name="adj1" fmla="val 91352"/>
                  </a:avLst>
                </a:prstGeom>
                <a:ln w="76200" cmpd="sng">
                  <a:solidFill>
                    <a:srgbClr val="006813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urved Connector 58">
                  <a:extLst>
                    <a:ext uri="{FF2B5EF4-FFF2-40B4-BE49-F238E27FC236}">
                      <a16:creationId xmlns:a16="http://schemas.microsoft.com/office/drawing/2014/main" id="{53FA2F8B-E60A-70CE-6191-228ADEE946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269730" y="10968177"/>
                  <a:ext cx="626248" cy="366250"/>
                </a:xfrm>
                <a:prstGeom prst="curvedConnector3">
                  <a:avLst>
                    <a:gd name="adj1" fmla="val 86364"/>
                  </a:avLst>
                </a:prstGeom>
                <a:ln w="76200" cmpd="sng">
                  <a:solidFill>
                    <a:srgbClr val="006813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37" name="Picture 36" descr="A cat sitting on a white background&#10;&#10;Description automatically generated">
              <a:extLst>
                <a:ext uri="{FF2B5EF4-FFF2-40B4-BE49-F238E27FC236}">
                  <a16:creationId xmlns:a16="http://schemas.microsoft.com/office/drawing/2014/main" id="{4B293501-8660-647C-32D2-0A110DDFD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568" y="13726855"/>
              <a:ext cx="391085" cy="391085"/>
            </a:xfrm>
            <a:prstGeom prst="rect">
              <a:avLst/>
            </a:prstGeom>
          </p:spPr>
        </p:pic>
        <p:pic>
          <p:nvPicPr>
            <p:cNvPr id="38" name="Picture 37" descr="A cat sitting on a white background&#10;&#10;Description automatically generated">
              <a:extLst>
                <a:ext uri="{FF2B5EF4-FFF2-40B4-BE49-F238E27FC236}">
                  <a16:creationId xmlns:a16="http://schemas.microsoft.com/office/drawing/2014/main" id="{E35A673F-6C95-08D6-4E48-9C3F659F90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71" y="15391213"/>
              <a:ext cx="391085" cy="391085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50EEDBD-242A-986E-3A54-1BDAC3BDAF90}"/>
              </a:ext>
            </a:extLst>
          </p:cNvPr>
          <p:cNvSpPr txBox="1"/>
          <p:nvPr/>
        </p:nvSpPr>
        <p:spPr>
          <a:xfrm rot="16200000">
            <a:off x="9784199" y="4063933"/>
            <a:ext cx="3388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0" u="none" strike="noStrike" kern="1200" baseline="0">
                <a:solidFill>
                  <a:schemeClr val="tx1"/>
                </a:solidFill>
                <a:latin typeface="Aptos SemiBold" panose="020B0004020202020204" pitchFamily="34" charset="0"/>
                <a:cs typeface="Arial" panose="020B0604020202020204" pitchFamily="34" charset="0"/>
              </a:rPr>
              <a:t>Maternal Adverse Childhood Experiences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D5AE5A-66AB-CB60-7898-62EF899581C4}"/>
              </a:ext>
            </a:extLst>
          </p:cNvPr>
          <p:cNvSpPr txBox="1"/>
          <p:nvPr/>
        </p:nvSpPr>
        <p:spPr>
          <a:xfrm>
            <a:off x="81886" y="12314143"/>
            <a:ext cx="3343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tx1"/>
                </a:solidFill>
                <a:latin typeface="Arial"/>
                <a:ea typeface="Tahoma"/>
                <a:cs typeface="Arial"/>
              </a:rPr>
              <a:t>Spatial Cueing Task</a:t>
            </a:r>
            <a:r>
              <a:rPr kumimoji="0" lang="en-US" sz="2400" b="1" i="0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Arial"/>
                <a:ea typeface="Tahoma"/>
                <a:cs typeface="Arial"/>
              </a:rPr>
              <a:t>: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9CFE93-B700-2ECB-FFE0-9B11087091CA}"/>
              </a:ext>
            </a:extLst>
          </p:cNvPr>
          <p:cNvSpPr txBox="1"/>
          <p:nvPr/>
        </p:nvSpPr>
        <p:spPr>
          <a:xfrm>
            <a:off x="8038531" y="10440537"/>
            <a:ext cx="296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  <a:latin typeface="Arial"/>
                <a:ea typeface="Tahoma"/>
                <a:cs typeface="Arial"/>
              </a:rPr>
              <a:t>N</a:t>
            </a:r>
            <a:r>
              <a:rPr lang="en-US" dirty="0">
                <a:solidFill>
                  <a:schemeClr val="tx1"/>
                </a:solidFill>
                <a:latin typeface="Arial"/>
                <a:ea typeface="Tahoma"/>
                <a:cs typeface="Arial"/>
              </a:rPr>
              <a:t> = Infant-caregiver dyads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C5F794-8594-D31C-31E1-9B7B029FED31}"/>
              </a:ext>
            </a:extLst>
          </p:cNvPr>
          <p:cNvSpPr txBox="1"/>
          <p:nvPr/>
        </p:nvSpPr>
        <p:spPr>
          <a:xfrm>
            <a:off x="177420" y="15967881"/>
            <a:ext cx="1951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tx1"/>
                </a:solidFill>
                <a:latin typeface="Arial"/>
                <a:cs typeface="Arial"/>
              </a:rPr>
              <a:t>Measures</a:t>
            </a:r>
            <a:r>
              <a:rPr lang="en-US" b="1" dirty="0">
                <a:solidFill>
                  <a:schemeClr val="tx1"/>
                </a:solidFill>
                <a:latin typeface="Arial"/>
                <a:cs typeface="Arial"/>
              </a:rPr>
              <a:t>:</a:t>
            </a:r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467886"/>
    </a:folHlink>
  </a:clrScheme>
  <a:fontScheme name="Sheets">
    <a:majorFont>
      <a:latin typeface="aptos narrow"/>
      <a:ea typeface="aptos narrow"/>
      <a:cs typeface="aptos narrow"/>
    </a:majorFont>
    <a:minorFont>
      <a:latin typeface="aptos narrow"/>
      <a:ea typeface="aptos narrow"/>
      <a:cs typeface="aptos narrow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467886"/>
    </a:folHlink>
  </a:clrScheme>
  <a:fontScheme name="Sheets">
    <a:majorFont>
      <a:latin typeface="aptos narrow"/>
      <a:ea typeface="aptos narrow"/>
      <a:cs typeface="aptos narrow"/>
    </a:majorFont>
    <a:minorFont>
      <a:latin typeface="aptos narrow"/>
      <a:ea typeface="aptos narrow"/>
      <a:cs typeface="aptos narrow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1408ADC-E1E2-4AAC-AD56-CDFF97E15E4A}">
  <we:reference id="WA200007371" version="1.0.0.70" store="en-US" storeType="omex"/>
  <we:alternateReferences>
    <we:reference id="WA200007371" version="1.0.0.70" store="en-US" storeType="omex"/>
  </we:alternateReferences>
  <we:properties/>
  <we:bindings/>
  <we:snapshot xmlns:r="http://schemas.openxmlformats.org/officeDocument/2006/relationships"/>
  <we:extLst>
    <a:ext xmlns:a="http://schemas.openxmlformats.org/drawingml/2006/main" uri="{0858819E-0033-43BF-8937-05EC82904868}">
      <we:backgroundApp state="1" runtimeId="Taskpane.Url"/>
    </a:ext>
  </we:extLst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37</TotalTime>
  <Words>1064</Words>
  <Application>Microsoft Macintosh PowerPoint</Application>
  <PresentationFormat>Custom</PresentationFormat>
  <Paragraphs>134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SemiBold</vt:lpstr>
      <vt:lpstr>Arial</vt:lpstr>
      <vt:lpstr>Gill Sans MT</vt:lpstr>
      <vt:lpstr>Parcel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Changes on the Earth's Surface Activity Research Poster in Violet Grey Orange Hand Drawn Style</dc:title>
  <dc:creator>LBD Lab</dc:creator>
  <cp:keywords>DAGPmZRLxxA,BAE-Q4GTGOY</cp:keywords>
  <cp:lastModifiedBy>Learning and Brain Development Lab</cp:lastModifiedBy>
  <cp:revision>6</cp:revision>
  <dcterms:created xsi:type="dcterms:W3CDTF">2024-09-04T18:06:12Z</dcterms:created>
  <dcterms:modified xsi:type="dcterms:W3CDTF">2024-09-30T21:07:38Z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2024-09-04T00:00:00Z</vt:filetime>
  </property>
  <property fmtid="{D5CDD505-2E9C-101B-9397-08002B2CF9AE}" pid="3" name="Creator">
    <vt:lpwstr>Canva</vt:lpwstr>
  </property>
  <property fmtid="{D5CDD505-2E9C-101B-9397-08002B2CF9AE}" pid="4" name="LastSaved">
    <vt:filetime>2024-09-04T00:00:00Z</vt:filetime>
  </property>
  <property fmtid="{D5CDD505-2E9C-101B-9397-08002B2CF9AE}" pid="5" name="Producer">
    <vt:lpwstr>Canva</vt:lpwstr>
  </property>
</Properties>
</file>